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5" r:id="rId6"/>
    <p:sldMasterId id="2147483730" r:id="rId7"/>
    <p:sldMasterId id="2147483753" r:id="rId8"/>
  </p:sldMasterIdLst>
  <p:notesMasterIdLst>
    <p:notesMasterId r:id="rId31"/>
  </p:notesMasterIdLst>
  <p:handoutMasterIdLst>
    <p:handoutMasterId r:id="rId32"/>
  </p:handoutMasterIdLst>
  <p:sldIdLst>
    <p:sldId id="256" r:id="rId9"/>
    <p:sldId id="257" r:id="rId10"/>
    <p:sldId id="336" r:id="rId11"/>
    <p:sldId id="345" r:id="rId12"/>
    <p:sldId id="346" r:id="rId13"/>
    <p:sldId id="347" r:id="rId14"/>
    <p:sldId id="348" r:id="rId15"/>
    <p:sldId id="349" r:id="rId16"/>
    <p:sldId id="353" r:id="rId17"/>
    <p:sldId id="350" r:id="rId18"/>
    <p:sldId id="351" r:id="rId19"/>
    <p:sldId id="352" r:id="rId20"/>
    <p:sldId id="358" r:id="rId21"/>
    <p:sldId id="359" r:id="rId22"/>
    <p:sldId id="354" r:id="rId23"/>
    <p:sldId id="355" r:id="rId24"/>
    <p:sldId id="356" r:id="rId25"/>
    <p:sldId id="357" r:id="rId26"/>
    <p:sldId id="360" r:id="rId27"/>
    <p:sldId id="361" r:id="rId28"/>
    <p:sldId id="266" r:id="rId29"/>
    <p:sldId id="267" r:id="rId30"/>
  </p:sldIdLst>
  <p:sldSz cx="9144000" cy="6858000" type="screen4x3"/>
  <p:notesSz cx="6858000" cy="9144000"/>
  <p:embeddedFontLst>
    <p:embeddedFont>
      <p:font typeface="Calibri" pitchFamily="34" charset="0"/>
      <p:regular r:id="rId33"/>
      <p:bold r:id="rId34"/>
      <p:italic r:id="rId35"/>
      <p:boldItalic r:id="rId36"/>
    </p:embeddedFont>
    <p:embeddedFont>
      <p:font typeface="Georgia" pitchFamily="18" charset="0"/>
      <p:regular r:id="rId37"/>
      <p:bold r:id="rId38"/>
      <p:italic r:id="rId39"/>
      <p:boldItalic r:id="rId40"/>
    </p:embeddedFont>
    <p:embeddedFont>
      <p:font typeface="Candara" pitchFamily="34" charset="0"/>
      <p:regular r:id="rId41"/>
      <p:bold r:id="rId42"/>
      <p:italic r:id="rId43"/>
      <p:boldItalic r:id="rId44"/>
    </p:embeddedFont>
    <p:embeddedFont>
      <p:font typeface="ＭＳ Ｐゴシック" pitchFamily="34" charset="-128"/>
      <p:regular r:id="rId45"/>
    </p:embeddedFont>
    <p:embeddedFont>
      <p:font typeface="Verdana"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68683" autoAdjust="0"/>
  </p:normalViewPr>
  <p:slideViewPr>
    <p:cSldViewPr snapToGrid="0" showGuides="1">
      <p:cViewPr>
        <p:scale>
          <a:sx n="44" d="100"/>
          <a:sy n="44" d="100"/>
        </p:scale>
        <p:origin x="-2112" y="-216"/>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Master" Target="slideMasters/slideMaster5.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44467" y="187572"/>
            <a:ext cx="6480856" cy="203860"/>
          </a:xfrm>
          <a:prstGeom prst="rect">
            <a:avLst/>
          </a:prstGeom>
          <a:noFill/>
          <a:ln w="9525">
            <a:noFill/>
            <a:miter lim="800000"/>
            <a:headEnd/>
            <a:tailEnd/>
          </a:ln>
          <a:effectLst/>
        </p:spPr>
        <p:txBody>
          <a:bodyPr lIns="92446" tIns="46223" rIns="92446" bIns="46223" anchor="ctr" anchorCtr="0"/>
          <a:lstStyle/>
          <a:p>
            <a:r>
              <a:rPr lang="en-US" sz="900" b="0" dirty="0" smtClean="0">
                <a:latin typeface="Arial" panose="020B0604020202020204" pitchFamily="34" charset="0"/>
                <a:ea typeface="ＭＳ Ｐゴシック" pitchFamily="34" charset="-128"/>
                <a:cs typeface="Arial" panose="020B0604020202020204" pitchFamily="34" charset="0"/>
              </a:rPr>
              <a:t>Docker</a:t>
            </a:r>
            <a:r>
              <a:rPr lang="en-US" sz="900" b="0" baseline="0" dirty="0" smtClean="0">
                <a:latin typeface="Arial" panose="020B0604020202020204" pitchFamily="34" charset="0"/>
                <a:ea typeface="ＭＳ Ｐゴシック" pitchFamily="34" charset="-128"/>
                <a:cs typeface="Arial" panose="020B0604020202020204" pitchFamily="34" charset="0"/>
              </a:rPr>
              <a:t> Container</a:t>
            </a:r>
            <a:r>
              <a:rPr lang="en-US" sz="900" b="0" dirty="0" smtClean="0">
                <a:latin typeface="Arial" panose="020B0604020202020204" pitchFamily="34" charset="0"/>
                <a:ea typeface="ＭＳ Ｐゴシック" pitchFamily="34" charset="-128"/>
                <a:cs typeface="Arial" panose="020B0604020202020204" pitchFamily="34" charset="0"/>
              </a:rPr>
              <a:t>                                                                                                                     </a:t>
            </a:r>
            <a:r>
              <a:rPr lang="en-US" sz="900" b="0" baseline="0" dirty="0" smtClean="0">
                <a:latin typeface="Arial" panose="020B0604020202020204" pitchFamily="34" charset="0"/>
                <a:ea typeface="ＭＳ Ｐゴシック" pitchFamily="34" charset="-128"/>
                <a:cs typeface="Arial" panose="020B0604020202020204" pitchFamily="34" charset="0"/>
              </a:rPr>
              <a:t>     Docker platform Overview</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353360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We can build an image which is based on the centos image, which can install the Nginx web server with required application and configuration details which need to make the application run.</a:t>
            </a:r>
            <a:endParaRPr lang="en-IN" dirty="0"/>
          </a:p>
        </p:txBody>
      </p:sp>
    </p:spTree>
    <p:extLst>
      <p:ext uri="{BB962C8B-B14F-4D97-AF65-F5344CB8AC3E}">
        <p14:creationId xmlns:p14="http://schemas.microsoft.com/office/powerpoint/2010/main" val="3221508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We can build an image which is based on the centos image, which can install the Nginx web server with required application and configuration details which need to make the application run.</a:t>
            </a:r>
            <a:endParaRPr lang="en-IN" dirty="0"/>
          </a:p>
        </p:txBody>
      </p:sp>
    </p:spTree>
    <p:extLst>
      <p:ext uri="{BB962C8B-B14F-4D97-AF65-F5344CB8AC3E}">
        <p14:creationId xmlns:p14="http://schemas.microsoft.com/office/powerpoint/2010/main" val="3819162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We can build an image which is based on the centos image, which can install the Nginx web server with required application and configuration details which need to make the application run.</a:t>
            </a:r>
            <a:endParaRPr lang="en-IN" dirty="0"/>
          </a:p>
        </p:txBody>
      </p:sp>
    </p:spTree>
    <p:extLst>
      <p:ext uri="{BB962C8B-B14F-4D97-AF65-F5344CB8AC3E}">
        <p14:creationId xmlns:p14="http://schemas.microsoft.com/office/powerpoint/2010/main" val="4163590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Some of the docker files instruction is -</a:t>
            </a:r>
          </a:p>
          <a:p>
            <a:r>
              <a:rPr lang="en-US" sz="1000" b="1" i="0" kern="1200" dirty="0" smtClean="0">
                <a:solidFill>
                  <a:schemeClr val="tx1"/>
                </a:solidFill>
                <a:effectLst/>
                <a:latin typeface="Arial" panose="020B0604020202020204" pitchFamily="34" charset="0"/>
                <a:ea typeface="+mn-ea"/>
                <a:cs typeface="Arial" pitchFamily="34" charset="0"/>
              </a:rPr>
              <a:t>FROM -</a:t>
            </a:r>
            <a:r>
              <a:rPr lang="en-US" sz="1000" b="0" i="0" kern="1200" dirty="0" smtClean="0">
                <a:solidFill>
                  <a:schemeClr val="tx1"/>
                </a:solidFill>
                <a:effectLst/>
                <a:latin typeface="Arial" panose="020B0604020202020204" pitchFamily="34" charset="0"/>
                <a:ea typeface="+mn-ea"/>
                <a:cs typeface="Arial" pitchFamily="34" charset="0"/>
              </a:rPr>
              <a:t> This is used for to set the base image for the instructions. It is very important to mention this in the first line of docker file.</a:t>
            </a:r>
          </a:p>
          <a:p>
            <a:r>
              <a:rPr lang="en-US" sz="1000" b="1" i="0" kern="1200" dirty="0" smtClean="0">
                <a:solidFill>
                  <a:schemeClr val="tx1"/>
                </a:solidFill>
                <a:effectLst/>
                <a:latin typeface="Arial" panose="020B0604020202020204" pitchFamily="34" charset="0"/>
                <a:ea typeface="+mn-ea"/>
                <a:cs typeface="Arial" pitchFamily="34" charset="0"/>
              </a:rPr>
              <a:t>MAINTAINER -</a:t>
            </a:r>
            <a:r>
              <a:rPr lang="en-US" sz="1000" b="0" i="0" kern="1200" dirty="0" smtClean="0">
                <a:solidFill>
                  <a:schemeClr val="tx1"/>
                </a:solidFill>
                <a:effectLst/>
                <a:latin typeface="Arial" panose="020B0604020202020204" pitchFamily="34" charset="0"/>
                <a:ea typeface="+mn-ea"/>
                <a:cs typeface="Arial" pitchFamily="34" charset="0"/>
              </a:rPr>
              <a:t> This instruction is used to indicate the author of the docker file and its non-executable.</a:t>
            </a:r>
          </a:p>
          <a:p>
            <a:r>
              <a:rPr lang="en-US" sz="1000" b="1" i="0" kern="1200" dirty="0" smtClean="0">
                <a:solidFill>
                  <a:schemeClr val="tx1"/>
                </a:solidFill>
                <a:effectLst/>
                <a:latin typeface="Arial" panose="020B0604020202020204" pitchFamily="34" charset="0"/>
                <a:ea typeface="+mn-ea"/>
                <a:cs typeface="Arial" pitchFamily="34" charset="0"/>
              </a:rPr>
              <a:t>RUN -</a:t>
            </a:r>
            <a:r>
              <a:rPr lang="en-US" sz="1000" b="0" i="0" kern="1200" dirty="0" smtClean="0">
                <a:solidFill>
                  <a:schemeClr val="tx1"/>
                </a:solidFill>
                <a:effectLst/>
                <a:latin typeface="Arial" panose="020B0604020202020204" pitchFamily="34" charset="0"/>
                <a:ea typeface="+mn-ea"/>
                <a:cs typeface="Arial" pitchFamily="34" charset="0"/>
              </a:rPr>
              <a:t> This instruction allows us to execute the command on top of the existing layer and create a new layer with the result of command execution.</a:t>
            </a:r>
          </a:p>
          <a:p>
            <a:r>
              <a:rPr lang="en-US" sz="1000" b="1" i="0" kern="1200" dirty="0" smtClean="0">
                <a:solidFill>
                  <a:schemeClr val="tx1"/>
                </a:solidFill>
                <a:effectLst/>
                <a:latin typeface="Arial" panose="020B0604020202020204" pitchFamily="34" charset="0"/>
                <a:ea typeface="+mn-ea"/>
                <a:cs typeface="Arial" pitchFamily="34" charset="0"/>
              </a:rPr>
              <a:t>CMD -</a:t>
            </a:r>
            <a:r>
              <a:rPr lang="en-US" sz="1000" b="0" i="0" kern="1200" dirty="0" smtClean="0">
                <a:solidFill>
                  <a:schemeClr val="tx1"/>
                </a:solidFill>
                <a:effectLst/>
                <a:latin typeface="Arial" panose="020B0604020202020204" pitchFamily="34" charset="0"/>
                <a:ea typeface="+mn-ea"/>
                <a:cs typeface="Arial" pitchFamily="34" charset="0"/>
              </a:rPr>
              <a:t> This instruction doesn’t perform anything during the building of docker image. It Just specifies the commands that are used in the image.</a:t>
            </a:r>
          </a:p>
          <a:p>
            <a:r>
              <a:rPr lang="en-US" sz="1000" b="1" i="0" kern="1200" dirty="0" smtClean="0">
                <a:solidFill>
                  <a:schemeClr val="tx1"/>
                </a:solidFill>
                <a:effectLst/>
                <a:latin typeface="Arial" panose="020B0604020202020204" pitchFamily="34" charset="0"/>
                <a:ea typeface="+mn-ea"/>
                <a:cs typeface="Arial" pitchFamily="34" charset="0"/>
              </a:rPr>
              <a:t>LABEL - </a:t>
            </a:r>
            <a:r>
              <a:rPr lang="en-US" sz="1000" b="0" i="0" kern="1200" dirty="0" smtClean="0">
                <a:solidFill>
                  <a:schemeClr val="tx1"/>
                </a:solidFill>
                <a:effectLst/>
                <a:latin typeface="Arial" panose="020B0604020202020204" pitchFamily="34" charset="0"/>
                <a:ea typeface="+mn-ea"/>
                <a:cs typeface="Arial" pitchFamily="34" charset="0"/>
              </a:rPr>
              <a:t>This Instruction is used to assign the metadata in the form key-value pairs. It is always best to use few LABEL instructions as possible.</a:t>
            </a:r>
          </a:p>
          <a:p>
            <a:r>
              <a:rPr lang="en-US" sz="1000" b="1" i="0" kern="1200" dirty="0" smtClean="0">
                <a:solidFill>
                  <a:schemeClr val="tx1"/>
                </a:solidFill>
                <a:effectLst/>
                <a:latin typeface="Arial" panose="020B0604020202020204" pitchFamily="34" charset="0"/>
                <a:ea typeface="+mn-ea"/>
                <a:cs typeface="Arial" pitchFamily="34" charset="0"/>
              </a:rPr>
              <a:t>EXPOSE - </a:t>
            </a:r>
            <a:r>
              <a:rPr lang="en-US" sz="1000" b="0" i="0" kern="1200" dirty="0" smtClean="0">
                <a:solidFill>
                  <a:schemeClr val="tx1"/>
                </a:solidFill>
                <a:effectLst/>
                <a:latin typeface="Arial" panose="020B0604020202020204" pitchFamily="34" charset="0"/>
                <a:ea typeface="+mn-ea"/>
                <a:cs typeface="Arial" pitchFamily="34" charset="0"/>
              </a:rPr>
              <a:t>This instruction is used to listen on specific as required by application servers.</a:t>
            </a:r>
          </a:p>
          <a:p>
            <a:r>
              <a:rPr lang="en-US" sz="1000" b="1" i="0" kern="1200" dirty="0" smtClean="0">
                <a:solidFill>
                  <a:schemeClr val="tx1"/>
                </a:solidFill>
                <a:effectLst/>
                <a:latin typeface="Arial" panose="020B0604020202020204" pitchFamily="34" charset="0"/>
                <a:ea typeface="+mn-ea"/>
                <a:cs typeface="Arial" pitchFamily="34" charset="0"/>
              </a:rPr>
              <a:t>ENV -</a:t>
            </a:r>
            <a:r>
              <a:rPr lang="en-US" sz="1000" b="0" i="0" kern="1200" dirty="0" smtClean="0">
                <a:solidFill>
                  <a:schemeClr val="tx1"/>
                </a:solidFill>
                <a:effectLst/>
                <a:latin typeface="Arial" panose="020B0604020202020204" pitchFamily="34" charset="0"/>
                <a:ea typeface="+mn-ea"/>
                <a:cs typeface="Arial" pitchFamily="34" charset="0"/>
              </a:rPr>
              <a:t> This instruction is used to set the environment variables in the Docker file for the container.</a:t>
            </a:r>
          </a:p>
          <a:p>
            <a:r>
              <a:rPr lang="en-US" sz="1000" b="1" i="0" kern="1200" dirty="0" smtClean="0">
                <a:solidFill>
                  <a:schemeClr val="tx1"/>
                </a:solidFill>
                <a:effectLst/>
                <a:latin typeface="Arial" panose="020B0604020202020204" pitchFamily="34" charset="0"/>
                <a:ea typeface="+mn-ea"/>
                <a:cs typeface="Arial" pitchFamily="34" charset="0"/>
              </a:rPr>
              <a:t>COPY -</a:t>
            </a:r>
            <a:r>
              <a:rPr lang="en-US" sz="1000" b="0" i="0" kern="1200" dirty="0" smtClean="0">
                <a:solidFill>
                  <a:schemeClr val="tx1"/>
                </a:solidFill>
                <a:effectLst/>
                <a:latin typeface="Arial" panose="020B0604020202020204" pitchFamily="34" charset="0"/>
                <a:ea typeface="+mn-ea"/>
                <a:cs typeface="Arial" pitchFamily="34" charset="0"/>
              </a:rPr>
              <a:t> This instruction is used to copy the files and directory from specific folder to destination folder.</a:t>
            </a:r>
          </a:p>
          <a:p>
            <a:r>
              <a:rPr lang="en-US" sz="1000" b="1" i="0" kern="1200" dirty="0" smtClean="0">
                <a:solidFill>
                  <a:schemeClr val="tx1"/>
                </a:solidFill>
                <a:effectLst/>
                <a:latin typeface="Arial" panose="020B0604020202020204" pitchFamily="34" charset="0"/>
                <a:ea typeface="+mn-ea"/>
                <a:cs typeface="Arial" pitchFamily="34" charset="0"/>
              </a:rPr>
              <a:t>WORKDIR -</a:t>
            </a:r>
            <a:r>
              <a:rPr lang="en-US" sz="1000" b="0" i="0" kern="1200" dirty="0" smtClean="0">
                <a:solidFill>
                  <a:schemeClr val="tx1"/>
                </a:solidFill>
                <a:effectLst/>
                <a:latin typeface="Arial" panose="020B0604020202020204" pitchFamily="34" charset="0"/>
                <a:ea typeface="+mn-ea"/>
                <a:cs typeface="Arial" pitchFamily="34" charset="0"/>
              </a:rPr>
              <a:t> This instruction is used to set the current working directory for the other instruction, i.e., RUN, CMD, COPY, etc.</a:t>
            </a:r>
          </a:p>
          <a:p>
            <a:r>
              <a:rPr lang="en-US" dirty="0" smtClean="0"/>
              <a:t/>
            </a:r>
            <a:br>
              <a:rPr lang="en-US" dirty="0" smtClean="0"/>
            </a:br>
            <a:endParaRPr lang="en-IN" dirty="0"/>
          </a:p>
        </p:txBody>
      </p:sp>
    </p:spTree>
    <p:extLst>
      <p:ext uri="{BB962C8B-B14F-4D97-AF65-F5344CB8AC3E}">
        <p14:creationId xmlns:p14="http://schemas.microsoft.com/office/powerpoint/2010/main" val="295828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A container is the instance of an image. We can create, run, stop, or delete a container using the Docker CLI. We can connect a container to more than one networks, or even create a new image based on its current state.</a:t>
            </a:r>
          </a:p>
          <a:p>
            <a:r>
              <a:rPr lang="en-US" sz="1000" b="0" i="0" kern="1200" dirty="0" smtClean="0">
                <a:solidFill>
                  <a:schemeClr val="tx1"/>
                </a:solidFill>
                <a:effectLst/>
                <a:latin typeface="Arial" panose="020B0604020202020204" pitchFamily="34" charset="0"/>
                <a:ea typeface="+mn-ea"/>
                <a:cs typeface="Arial" pitchFamily="34" charset="0"/>
              </a:rPr>
              <a:t>By default, a container is well isolated from other containers and its system machine. A container defined by its image or configuration options that we provide during to create or run it.</a:t>
            </a:r>
          </a:p>
          <a:p>
            <a:endParaRPr lang="en-IN" dirty="0"/>
          </a:p>
        </p:txBody>
      </p:sp>
    </p:spTree>
    <p:extLst>
      <p:ext uri="{BB962C8B-B14F-4D97-AF65-F5344CB8AC3E}">
        <p14:creationId xmlns:p14="http://schemas.microsoft.com/office/powerpoint/2010/main" val="2755298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Namespace PID : -  It provides isolation for the allocation of the process, lists of processes with details. In new namespace is isolated from other processes in its "parent" namespace still see all processes in child namespace</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Namespace network isolates the network interface controllers, IP tables firewall rules, routing tables etc. Network namespaces can be connected with each other using the virtual Ethernet device.</a:t>
            </a:r>
          </a:p>
          <a:p>
            <a:endParaRPr lang="en-IN"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2076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Namespace PID : -  It provides isolation for the allocation of the process, lists of processes with details. In new namespace is isolated from other processes in its "parent" namespace still see all processes in child namespace</a:t>
            </a:r>
          </a:p>
          <a:p>
            <a:r>
              <a:rPr lang="en-US" sz="1000" b="0" i="0" kern="1200" dirty="0" smtClean="0">
                <a:solidFill>
                  <a:schemeClr val="tx1"/>
                </a:solidFill>
                <a:effectLst/>
                <a:latin typeface="Arial" panose="020B0604020202020204" pitchFamily="34" charset="0"/>
                <a:ea typeface="+mn-ea"/>
                <a:cs typeface="Arial" pitchFamily="34" charset="0"/>
              </a:rPr>
              <a:t>Namespace network isolates the network interface controllers, IP tables firewall rules, routing tables etc. Network namespaces can be connected with each other using the virtual Ethernet device.</a:t>
            </a:r>
          </a:p>
          <a:p>
            <a:endParaRPr lang="en-IN" dirty="0"/>
          </a:p>
        </p:txBody>
      </p:sp>
    </p:spTree>
    <p:extLst>
      <p:ext uri="{BB962C8B-B14F-4D97-AF65-F5344CB8AC3E}">
        <p14:creationId xmlns:p14="http://schemas.microsoft.com/office/powerpoint/2010/main" val="408962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Docker Engine uses many UnionFS variants some of including are AUFS, btrfs, vfs, Device Mapper, etc.</a:t>
            </a:r>
            <a:endParaRPr lang="en-IN" dirty="0"/>
          </a:p>
        </p:txBody>
      </p:sp>
    </p:spTree>
    <p:extLst>
      <p:ext uri="{BB962C8B-B14F-4D97-AF65-F5344CB8AC3E}">
        <p14:creationId xmlns:p14="http://schemas.microsoft.com/office/powerpoint/2010/main" val="1178912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Docker Engine uses many UnionFS variants some of including are AUFS, btrfs, vfs, Device Mapper, etc.</a:t>
            </a:r>
            <a:endParaRPr lang="en-IN" dirty="0"/>
          </a:p>
        </p:txBody>
      </p:sp>
    </p:spTree>
    <p:extLst>
      <p:ext uri="{BB962C8B-B14F-4D97-AF65-F5344CB8AC3E}">
        <p14:creationId xmlns:p14="http://schemas.microsoft.com/office/powerpoint/2010/main" val="209596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0"/>
            <a:r>
              <a:rPr lang="en-US" sz="1000" kern="1200" dirty="0" smtClean="0">
                <a:solidFill>
                  <a:schemeClr val="tx1"/>
                </a:solidFill>
                <a:effectLst/>
                <a:latin typeface="Arial" panose="020B0604020202020204" pitchFamily="34" charset="0"/>
                <a:ea typeface="+mn-ea"/>
                <a:cs typeface="Arial" pitchFamily="34" charset="0"/>
              </a:rPr>
              <a:t>Docker Platform</a:t>
            </a:r>
          </a:p>
          <a:p>
            <a:pPr lvl="0"/>
            <a:r>
              <a:rPr lang="en-US" sz="1000" kern="1200" dirty="0" smtClean="0">
                <a:solidFill>
                  <a:schemeClr val="tx1"/>
                </a:solidFill>
                <a:effectLst/>
                <a:latin typeface="Arial" panose="020B0604020202020204" pitchFamily="34" charset="0"/>
                <a:ea typeface="+mn-ea"/>
                <a:cs typeface="Arial" pitchFamily="34" charset="0"/>
              </a:rPr>
              <a:t>Docker Engine</a:t>
            </a:r>
          </a:p>
          <a:p>
            <a:pPr lvl="0"/>
            <a:r>
              <a:rPr lang="en-US" sz="1000" kern="1200" dirty="0" smtClean="0">
                <a:solidFill>
                  <a:schemeClr val="tx1"/>
                </a:solidFill>
                <a:effectLst/>
                <a:latin typeface="Arial" panose="020B0604020202020204" pitchFamily="34" charset="0"/>
                <a:ea typeface="+mn-ea"/>
                <a:cs typeface="Arial" pitchFamily="34" charset="0"/>
              </a:rPr>
              <a:t>Docker Images</a:t>
            </a:r>
          </a:p>
          <a:p>
            <a:pPr lvl="0"/>
            <a:r>
              <a:rPr lang="en-US" sz="1000" kern="1200" dirty="0" smtClean="0">
                <a:solidFill>
                  <a:schemeClr val="tx1"/>
                </a:solidFill>
                <a:effectLst/>
                <a:latin typeface="Arial" panose="020B0604020202020204" pitchFamily="34" charset="0"/>
                <a:ea typeface="+mn-ea"/>
                <a:cs typeface="Arial" pitchFamily="34" charset="0"/>
              </a:rPr>
              <a:t>Docker containers</a:t>
            </a:r>
          </a:p>
          <a:p>
            <a:pPr lvl="0"/>
            <a:r>
              <a:rPr lang="en-US" sz="1000" kern="1200" dirty="0" smtClean="0">
                <a:solidFill>
                  <a:schemeClr val="tx1"/>
                </a:solidFill>
                <a:effectLst/>
                <a:latin typeface="Arial" panose="020B0604020202020204" pitchFamily="34" charset="0"/>
                <a:ea typeface="+mn-ea"/>
                <a:cs typeface="Arial" pitchFamily="34" charset="0"/>
              </a:rPr>
              <a:t>Registry</a:t>
            </a:r>
          </a:p>
          <a:p>
            <a:pPr lvl="0"/>
            <a:r>
              <a:rPr lang="en-US" sz="1000" kern="1200" dirty="0" smtClean="0">
                <a:solidFill>
                  <a:schemeClr val="tx1"/>
                </a:solidFill>
                <a:effectLst/>
                <a:latin typeface="Arial" panose="020B0604020202020204" pitchFamily="34" charset="0"/>
                <a:ea typeface="+mn-ea"/>
                <a:cs typeface="Arial" pitchFamily="34" charset="0"/>
              </a:rPr>
              <a:t>Repositories</a:t>
            </a:r>
          </a:p>
          <a:p>
            <a:pPr lvl="0"/>
            <a:r>
              <a:rPr lang="en-US" sz="1000" kern="1200" dirty="0" smtClean="0">
                <a:solidFill>
                  <a:schemeClr val="tx1"/>
                </a:solidFill>
                <a:effectLst/>
                <a:latin typeface="Arial" panose="020B0604020202020204" pitchFamily="34" charset="0"/>
                <a:ea typeface="+mn-ea"/>
                <a:cs typeface="Arial" pitchFamily="34" charset="0"/>
              </a:rPr>
              <a:t>Docker Hub</a:t>
            </a:r>
          </a:p>
          <a:p>
            <a:pPr lvl="0"/>
            <a:r>
              <a:rPr lang="en-US" sz="1000" kern="1200" dirty="0" smtClean="0">
                <a:solidFill>
                  <a:schemeClr val="tx1"/>
                </a:solidFill>
                <a:effectLst/>
                <a:latin typeface="Arial" panose="020B0604020202020204" pitchFamily="34" charset="0"/>
                <a:ea typeface="+mn-ea"/>
                <a:cs typeface="Arial" pitchFamily="34" charset="0"/>
              </a:rPr>
              <a:t>Deploying</a:t>
            </a:r>
            <a:r>
              <a:rPr lang="en-US" sz="1000" kern="1200" baseline="0" dirty="0" smtClean="0">
                <a:solidFill>
                  <a:schemeClr val="tx1"/>
                </a:solidFill>
                <a:effectLst/>
                <a:latin typeface="Arial" panose="020B0604020202020204" pitchFamily="34" charset="0"/>
                <a:ea typeface="+mn-ea"/>
                <a:cs typeface="Arial" pitchFamily="34" charset="0"/>
              </a:rPr>
              <a:t> Jar file in a Docker and push the Docker image to Repository</a:t>
            </a:r>
            <a:endParaRPr lang="en-US" sz="1000" kern="1200" dirty="0">
              <a:solidFill>
                <a:schemeClr val="tx1"/>
              </a:solidFill>
              <a:effectLst/>
              <a:latin typeface="Arial" panose="020B0604020202020204" pitchFamily="34" charset="0"/>
              <a:ea typeface="+mn-ea"/>
              <a:cs typeface="Arial" pitchFamily="34" charset="0"/>
            </a:endParaRPr>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normAutofit fontScale="92500" lnSpcReduction="20000"/>
          </a:bodyPr>
          <a:lstStyle/>
          <a:p>
            <a:r>
              <a:rPr lang="en-US" sz="2200" dirty="0" smtClean="0">
                <a:latin typeface="Verdana" panose="020B0604030504040204" pitchFamily="34" charset="0"/>
                <a:ea typeface="Verdana" panose="020B0604030504040204" pitchFamily="34" charset="0"/>
                <a:cs typeface="Verdana" panose="020B0604030504040204" pitchFamily="34" charset="0"/>
              </a:rPr>
              <a:t>Step 1 :  Develop a simple Helloworld App and import</a:t>
            </a:r>
            <a:r>
              <a:rPr lang="en-US" sz="2200" baseline="0" dirty="0" smtClean="0">
                <a:latin typeface="Verdana" panose="020B0604030504040204" pitchFamily="34" charset="0"/>
                <a:ea typeface="Verdana" panose="020B0604030504040204" pitchFamily="34" charset="0"/>
                <a:cs typeface="Verdana" panose="020B0604030504040204" pitchFamily="34" charset="0"/>
              </a:rPr>
              <a:t> the jar File to your</a:t>
            </a:r>
            <a:r>
              <a:rPr lang="en-US" sz="2200" dirty="0" smtClean="0">
                <a:latin typeface="Verdana" panose="020B0604030504040204" pitchFamily="34" charset="0"/>
                <a:ea typeface="Verdana" panose="020B0604030504040204" pitchFamily="34" charset="0"/>
                <a:cs typeface="Verdana" panose="020B0604030504040204" pitchFamily="34" charset="0"/>
              </a:rPr>
              <a:t> EC2 instance and note</a:t>
            </a:r>
            <a:r>
              <a:rPr lang="en-US" sz="2200" baseline="0" dirty="0" smtClean="0">
                <a:latin typeface="Verdana" panose="020B0604030504040204" pitchFamily="34" charset="0"/>
                <a:ea typeface="Verdana" panose="020B0604030504040204" pitchFamily="34" charset="0"/>
                <a:cs typeface="Verdana" panose="020B0604030504040204" pitchFamily="34" charset="0"/>
              </a:rPr>
              <a:t> the public IP address to connect .</a:t>
            </a:r>
            <a:endParaRPr lang="en-US" sz="2200" dirty="0" smtClean="0">
              <a:latin typeface="Verdana" panose="020B0604030504040204" pitchFamily="34" charset="0"/>
              <a:ea typeface="Verdana" panose="020B0604030504040204" pitchFamily="34" charset="0"/>
              <a:cs typeface="Verdana" panose="020B0604030504040204" pitchFamily="34" charset="0"/>
            </a:endParaRPr>
          </a:p>
          <a:p>
            <a:endParaRPr lang="en-US" sz="2200" dirty="0" smtClean="0">
              <a:latin typeface="Verdana" panose="020B0604030504040204" pitchFamily="34" charset="0"/>
              <a:ea typeface="Verdana" panose="020B0604030504040204" pitchFamily="34" charset="0"/>
              <a:cs typeface="Verdana" panose="020B0604030504040204" pitchFamily="34" charset="0"/>
            </a:endParaRPr>
          </a:p>
          <a:p>
            <a:r>
              <a:rPr lang="en-US" sz="2200" dirty="0" smtClean="0">
                <a:latin typeface="Verdana" panose="020B0604030504040204" pitchFamily="34" charset="0"/>
                <a:ea typeface="Verdana" panose="020B0604030504040204" pitchFamily="34" charset="0"/>
                <a:cs typeface="Verdana" panose="020B0604030504040204" pitchFamily="34" charset="0"/>
              </a:rPr>
              <a:t>Step</a:t>
            </a:r>
            <a:r>
              <a:rPr lang="en-US" sz="2200" baseline="0" dirty="0" smtClean="0">
                <a:latin typeface="Verdana" panose="020B0604030504040204" pitchFamily="34" charset="0"/>
                <a:ea typeface="Verdana" panose="020B0604030504040204" pitchFamily="34" charset="0"/>
                <a:cs typeface="Verdana" panose="020B0604030504040204" pitchFamily="34" charset="0"/>
              </a:rPr>
              <a:t> 2:  In your Window platform Use the puttygen and putty.exe files to connect to your Linux server instance in AWS .</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Type the command to create an image and check the application deployment </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3 : </a:t>
            </a:r>
            <a:r>
              <a:rPr lang="en-US" sz="2200" b="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Once the docker service started , Type below command</a:t>
            </a:r>
          </a:p>
          <a:p>
            <a:r>
              <a:rPr lang="en-US" sz="22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sudo usermod -a -G docker ec2-user  </a:t>
            </a:r>
            <a:endParaRPr lang="en-US"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4: Type the command to check the images and container Id (Optional)</a:t>
            </a:r>
          </a:p>
          <a:p>
            <a:endParaRPr lang="en-US" sz="2200" b="1"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2200" b="1"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Step 5: Create a Dockerfile with below lines</a:t>
            </a:r>
          </a:p>
          <a:p>
            <a:endParaRPr lang="en-US" sz="2200" b="1"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FROM frolvlad/alpine-oraclejdk8:slim</a:t>
            </a:r>
          </a:p>
          <a:p>
            <a:r>
              <a:rPr lang="en-US"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ADD  DockerHelloDemo.jar app.jar</a:t>
            </a:r>
          </a:p>
          <a:p>
            <a:r>
              <a:rPr lang="en-US"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ENTRYPOINT [ “sh”, “-c”, “java –jar app.jar” ]</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6 : Type the command to build an image</a:t>
            </a:r>
          </a:p>
          <a:p>
            <a:r>
              <a:rPr lang="en-US"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22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Docker build –t mydockerfstdemo .</a:t>
            </a:r>
            <a:endParaRPr lang="en-US" sz="2200" b="1"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Repeat Step 4 to check your image and container</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Type the command to run the Docker container</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7:  </a:t>
            </a:r>
            <a:r>
              <a:rPr lang="en-US" sz="2200" b="1" baseline="0" dirty="0" smtClean="0">
                <a:latin typeface="Verdana" panose="020B0604030504040204" pitchFamily="34" charset="0"/>
                <a:ea typeface="Verdana" panose="020B0604030504040204" pitchFamily="34" charset="0"/>
                <a:cs typeface="Verdana" panose="020B0604030504040204" pitchFamily="34" charset="0"/>
              </a:rPr>
              <a:t>docker run </a:t>
            </a:r>
            <a:r>
              <a:rPr lang="en-US" sz="22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mydockerfstdemo</a:t>
            </a:r>
            <a:r>
              <a:rPr lang="en-US" sz="22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8 : Now push the Docker image to Dockerhub repo . Type the command</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IN"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2200" i="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export DOCKER_ID_USER="tanmay23“</a:t>
            </a:r>
          </a:p>
          <a:p>
            <a:r>
              <a:rPr lang="en-IN" sz="2200" i="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docker login</a:t>
            </a:r>
          </a:p>
          <a:p>
            <a:r>
              <a:rPr lang="en-IN" sz="2200" i="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2200" i="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docker tag </a:t>
            </a:r>
            <a:r>
              <a:rPr lang="en-US" sz="2200" b="1" i="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mydockerfstdemo </a:t>
            </a:r>
            <a:r>
              <a:rPr lang="en-IN" sz="2200" i="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$DOCKER_ID_USER/fstdockerdemo</a:t>
            </a:r>
          </a:p>
          <a:p>
            <a:r>
              <a:rPr lang="en-IN" sz="2200" i="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docker push </a:t>
            </a:r>
            <a:r>
              <a:rPr lang="en-IN" sz="2200" i="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$DOCKER_ID_USER/fstdockerdemo</a:t>
            </a:r>
            <a:endParaRPr lang="en-US" sz="2200" i="1"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9:    </a:t>
            </a:r>
            <a:r>
              <a:rPr lang="en-US" sz="2200" b="1"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Login to dockerhub repo and see your Docker.</a:t>
            </a:r>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727039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477323"/>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a:t>
            </a:r>
            <a:r>
              <a:rPr lang="en-US" sz="1000" dirty="0" smtClean="0">
                <a:latin typeface="Arial" panose="020B0604020202020204" pitchFamily="34" charset="0"/>
                <a:cs typeface="Arial" panose="020B0604020202020204" pitchFamily="34" charset="0"/>
              </a:rPr>
              <a:t>Docker engine</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Docker container</a:t>
            </a:r>
            <a:br>
              <a:rPr lang="en-US" sz="1000" dirty="0" smtClean="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04971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927716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all" dirty="0" smtClean="0"/>
              <a:t>MODERNIZE TRADITIONAL APPS </a:t>
            </a:r>
          </a:p>
          <a:p>
            <a:r>
              <a:rPr lang="en-US" sz="1000" b="0" i="0" kern="1200" dirty="0" smtClean="0">
                <a:solidFill>
                  <a:schemeClr val="tx1"/>
                </a:solidFill>
                <a:effectLst/>
                <a:latin typeface="Arial" panose="020B0604020202020204" pitchFamily="34" charset="0"/>
                <a:ea typeface="+mn-ea"/>
                <a:cs typeface="Arial" pitchFamily="34" charset="0"/>
              </a:rPr>
              <a:t>Packaging existing apps into containers immediately improves security, reduce costs, and gain cloud portability. This transformation applies modern properties to legacy applications - all without changing a single line of code.</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cap="all" dirty="0" smtClean="0">
                <a:solidFill>
                  <a:schemeClr val="tx1"/>
                </a:solidFill>
                <a:effectLst/>
                <a:latin typeface="Arial" panose="020B0604020202020204" pitchFamily="34" charset="0"/>
                <a:ea typeface="+mn-ea"/>
                <a:cs typeface="Arial" pitchFamily="34" charset="0"/>
              </a:rPr>
              <a:t>HYBRID CLOUD</a:t>
            </a:r>
          </a:p>
          <a:p>
            <a:r>
              <a:rPr lang="en-US" sz="1000" b="0" i="0" kern="1200" dirty="0" smtClean="0">
                <a:solidFill>
                  <a:schemeClr val="tx1"/>
                </a:solidFill>
                <a:effectLst/>
                <a:latin typeface="Arial" panose="020B0604020202020204" pitchFamily="34" charset="0"/>
                <a:ea typeface="+mn-ea"/>
                <a:cs typeface="Arial" pitchFamily="34" charset="0"/>
              </a:rPr>
              <a:t>Cloud migration, multi-cloud or hybrid cloud infrastructure require frictionless portability of applications. Docker packages applications and their dependencies together into an isolated container making them portable to any infrastructure. </a:t>
            </a:r>
          </a:p>
          <a:p>
            <a:r>
              <a:rPr lang="en-US" sz="1000" b="0" i="0" kern="1200" dirty="0" smtClean="0">
                <a:solidFill>
                  <a:schemeClr val="tx1"/>
                </a:solidFill>
                <a:effectLst/>
                <a:latin typeface="Arial" panose="020B0604020202020204" pitchFamily="34" charset="0"/>
                <a:ea typeface="+mn-ea"/>
                <a:cs typeface="Arial" pitchFamily="34" charset="0"/>
              </a:rPr>
              <a:t>Docker certified infrastructure ensures the containerized applications work consistently.</a:t>
            </a:r>
            <a:endParaRPr lang="en-IN" dirty="0"/>
          </a:p>
        </p:txBody>
      </p:sp>
    </p:spTree>
    <p:extLst>
      <p:ext uri="{BB962C8B-B14F-4D97-AF65-F5344CB8AC3E}">
        <p14:creationId xmlns:p14="http://schemas.microsoft.com/office/powerpoint/2010/main" val="1311575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313109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The Docker engine is a part of Docker which create and run the Docker containers. The docker container is a live running instance of a docker image. Docker Engine is a client-server based application with following components -</a:t>
            </a:r>
          </a:p>
          <a:p>
            <a:r>
              <a:rPr lang="en-US" sz="1000" b="0" i="0" kern="1200" dirty="0" smtClean="0">
                <a:solidFill>
                  <a:schemeClr val="tx1"/>
                </a:solidFill>
                <a:effectLst/>
                <a:latin typeface="Arial" panose="020B0604020202020204" pitchFamily="34" charset="0"/>
                <a:ea typeface="+mn-ea"/>
                <a:cs typeface="Arial" pitchFamily="34" charset="0"/>
              </a:rPr>
              <a:t>A server which is a continuously running service called a daemon process.</a:t>
            </a:r>
          </a:p>
          <a:p>
            <a:r>
              <a:rPr lang="en-US" sz="1000" b="0" i="0" kern="1200" dirty="0" smtClean="0">
                <a:solidFill>
                  <a:schemeClr val="tx1"/>
                </a:solidFill>
                <a:effectLst/>
                <a:latin typeface="Arial" panose="020B0604020202020204" pitchFamily="34" charset="0"/>
                <a:ea typeface="+mn-ea"/>
                <a:cs typeface="Arial" pitchFamily="34" charset="0"/>
              </a:rPr>
              <a:t>A REST API which interfaces the programs to use talk with the daemon and give instruct it what to do.</a:t>
            </a:r>
          </a:p>
          <a:p>
            <a:r>
              <a:rPr lang="en-US" sz="1000" b="0" i="0" kern="1200" dirty="0" smtClean="0">
                <a:solidFill>
                  <a:schemeClr val="tx1"/>
                </a:solidFill>
                <a:effectLst/>
                <a:latin typeface="Arial" panose="020B0604020202020204" pitchFamily="34" charset="0"/>
                <a:ea typeface="+mn-ea"/>
                <a:cs typeface="Arial" pitchFamily="34" charset="0"/>
              </a:rPr>
              <a:t>A command line interface client.</a:t>
            </a:r>
          </a:p>
          <a:p>
            <a:endParaRPr lang="en-IN" dirty="0"/>
          </a:p>
        </p:txBody>
      </p:sp>
    </p:spTree>
    <p:extLst>
      <p:ext uri="{BB962C8B-B14F-4D97-AF65-F5344CB8AC3E}">
        <p14:creationId xmlns:p14="http://schemas.microsoft.com/office/powerpoint/2010/main" val="3681217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The command line interface client uses the Docker REST API to interact with the Docker daemon through using CLI commands. </a:t>
            </a:r>
          </a:p>
          <a:p>
            <a:r>
              <a:rPr lang="en-US" sz="1000" b="0" i="0" kern="1200" dirty="0" smtClean="0">
                <a:solidFill>
                  <a:schemeClr val="tx1"/>
                </a:solidFill>
                <a:effectLst/>
                <a:latin typeface="Arial" panose="020B0604020202020204" pitchFamily="34" charset="0"/>
                <a:ea typeface="+mn-ea"/>
                <a:cs typeface="Arial" pitchFamily="34" charset="0"/>
              </a:rPr>
              <a:t>Many other Docker applications also use the API and CLI. </a:t>
            </a:r>
          </a:p>
          <a:p>
            <a:r>
              <a:rPr lang="en-US" sz="1000" b="0" i="0" kern="1200" dirty="0" smtClean="0">
                <a:solidFill>
                  <a:schemeClr val="tx1"/>
                </a:solidFill>
                <a:effectLst/>
                <a:latin typeface="Arial" panose="020B0604020202020204" pitchFamily="34" charset="0"/>
                <a:ea typeface="+mn-ea"/>
                <a:cs typeface="Arial" pitchFamily="34" charset="0"/>
              </a:rPr>
              <a:t>The Docker daemon listens to only Docker API requests and handles Docker images, containers, networks, and volumes. </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It also communicates with other daemons to manage Docker services .</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In Docker, client can interact with more than one daemon process.</a:t>
            </a:r>
            <a:endParaRPr lang="en-IN" dirty="0"/>
          </a:p>
        </p:txBody>
      </p:sp>
    </p:spTree>
    <p:extLst>
      <p:ext uri="{BB962C8B-B14F-4D97-AF65-F5344CB8AC3E}">
        <p14:creationId xmlns:p14="http://schemas.microsoft.com/office/powerpoint/2010/main" val="1436256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The command line interface client uses the Docker REST API to interact with the Docker daemon through using CLI commands. </a:t>
            </a:r>
          </a:p>
          <a:p>
            <a:r>
              <a:rPr lang="en-US" sz="1000" b="0" i="0" kern="1200" dirty="0" smtClean="0">
                <a:solidFill>
                  <a:schemeClr val="tx1"/>
                </a:solidFill>
                <a:effectLst/>
                <a:latin typeface="Arial" panose="020B0604020202020204" pitchFamily="34" charset="0"/>
                <a:ea typeface="+mn-ea"/>
                <a:cs typeface="Arial" pitchFamily="34" charset="0"/>
              </a:rPr>
              <a:t>Many other Docker applications also use the API and CLI. </a:t>
            </a:r>
          </a:p>
          <a:p>
            <a:r>
              <a:rPr lang="en-US" sz="1000" b="0" i="0" kern="1200" dirty="0" smtClean="0">
                <a:solidFill>
                  <a:schemeClr val="tx1"/>
                </a:solidFill>
                <a:effectLst/>
                <a:latin typeface="Arial" panose="020B0604020202020204" pitchFamily="34" charset="0"/>
                <a:ea typeface="+mn-ea"/>
                <a:cs typeface="Arial" pitchFamily="34" charset="0"/>
              </a:rPr>
              <a:t>The Docker daemon listens to only Docker API requests and handles Docker images, containers, networks, and volumes. </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It also communicates with other daemons to manage Docker services .</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In Docker, client can interact with more than one daemon process.</a:t>
            </a:r>
            <a:endParaRPr lang="en-IN" dirty="0"/>
          </a:p>
        </p:txBody>
      </p:sp>
    </p:spTree>
    <p:extLst>
      <p:ext uri="{BB962C8B-B14F-4D97-AF65-F5344CB8AC3E}">
        <p14:creationId xmlns:p14="http://schemas.microsoft.com/office/powerpoint/2010/main" val="360934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8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2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5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7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30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2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20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1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60"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33" y="2742390"/>
            <a:ext cx="3725949" cy="720725"/>
          </a:xfrm>
        </p:spPr>
        <p:txBody>
          <a:bodyPr>
            <a:noAutofit/>
          </a:bodyPr>
          <a:lstStyle/>
          <a:p>
            <a:r>
              <a:rPr lang="en-US" sz="4400" dirty="0" smtClean="0">
                <a:latin typeface="Candara" pitchFamily="34" charset="0"/>
              </a:rPr>
              <a:t>Docker Platform overview</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a:xfrm>
            <a:off x="305991" y="3932560"/>
            <a:ext cx="4374866" cy="1223963"/>
          </a:xfrm>
        </p:spPr>
        <p:txBody>
          <a:bodyPr>
            <a:noAutofit/>
          </a:bodyPr>
          <a:lstStyle/>
          <a:p>
            <a:r>
              <a:rPr lang="en-US" sz="2000" dirty="0">
                <a:solidFill>
                  <a:srgbClr val="000000"/>
                </a:solidFill>
                <a:latin typeface="Candara" pitchFamily="34" charset="0"/>
                <a:ea typeface="ＭＳ Ｐゴシック" pitchFamily="34" charset="-128"/>
                <a:cs typeface="+mj-cs"/>
              </a:rPr>
              <a:t>Lesson </a:t>
            </a:r>
            <a:r>
              <a:rPr lang="en-US" sz="2000" dirty="0" smtClean="0">
                <a:solidFill>
                  <a:srgbClr val="000000"/>
                </a:solidFill>
                <a:latin typeface="Candara" pitchFamily="34" charset="0"/>
                <a:ea typeface="ＭＳ Ｐゴシック" pitchFamily="34" charset="-128"/>
                <a:cs typeface="+mj-cs"/>
              </a:rPr>
              <a:t>02: </a:t>
            </a:r>
            <a:r>
              <a:rPr lang="en-US" sz="2000" dirty="0" smtClean="0">
                <a:latin typeface="Candara" pitchFamily="34" charset="0"/>
              </a:rPr>
              <a:t>Docker platform overview</a:t>
            </a:r>
            <a:endParaRPr lang="en-US" sz="2000" dirty="0">
              <a:solidFill>
                <a:srgbClr val="000000"/>
              </a:solidFill>
              <a:latin typeface="Candara" pitchFamily="34" charset="0"/>
              <a:ea typeface="ＭＳ Ｐゴシック" pitchFamily="34" charset="-128"/>
              <a:cs typeface="+mj-cs"/>
            </a:endParaRPr>
          </a:p>
        </p:txBody>
      </p:sp>
      <p:pic>
        <p:nvPicPr>
          <p:cNvPr id="5" name="Picture 4"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305933" y="4463130"/>
            <a:ext cx="1870075" cy="139890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99836"/>
            <a:ext cx="8531225" cy="855663"/>
          </a:xfrm>
        </p:spPr>
        <p:txBody>
          <a:bodyPr>
            <a:normAutofit/>
          </a:bodyPr>
          <a:lstStyle/>
          <a:p>
            <a:pPr lvl="0"/>
            <a:r>
              <a:rPr lang="en-US" sz="2000" dirty="0" smtClean="0"/>
              <a:t>2.3: Docker Images</a:t>
            </a:r>
            <a:br>
              <a:rPr lang="en-US" sz="2000" dirty="0" smtClean="0"/>
            </a:br>
            <a:r>
              <a:rPr lang="en-US" sz="2000" dirty="0" smtClean="0"/>
              <a:t>Docker Images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smtClean="0"/>
              <a:t>Docker Image </a:t>
            </a:r>
            <a:r>
              <a:rPr lang="en-US" dirty="0" smtClean="0"/>
              <a:t>:</a:t>
            </a:r>
          </a:p>
          <a:p>
            <a:endParaRPr lang="en-US" dirty="0" smtClean="0"/>
          </a:p>
          <a:p>
            <a:pPr lvl="1"/>
            <a:r>
              <a:rPr lang="en-US" dirty="0" smtClean="0"/>
              <a:t> It is a Read only templates used to create </a:t>
            </a:r>
            <a:r>
              <a:rPr lang="en-US" dirty="0" smtClean="0"/>
              <a:t>container</a:t>
            </a:r>
          </a:p>
          <a:p>
            <a:pPr lvl="1"/>
            <a:endParaRPr lang="en-US" dirty="0" smtClean="0"/>
          </a:p>
          <a:p>
            <a:pPr lvl="1"/>
            <a:r>
              <a:rPr lang="en-US" dirty="0" smtClean="0"/>
              <a:t>Build by you or other </a:t>
            </a:r>
            <a:r>
              <a:rPr lang="en-US" dirty="0" err="1" smtClean="0"/>
              <a:t>Docker</a:t>
            </a:r>
            <a:r>
              <a:rPr lang="en-US" dirty="0" smtClean="0"/>
              <a:t> </a:t>
            </a:r>
            <a:r>
              <a:rPr lang="en-US" dirty="0" smtClean="0"/>
              <a:t>user</a:t>
            </a:r>
          </a:p>
          <a:p>
            <a:pPr lvl="1"/>
            <a:endParaRPr lang="en-US" dirty="0" smtClean="0"/>
          </a:p>
          <a:p>
            <a:pPr lvl="1"/>
            <a:r>
              <a:rPr lang="en-US" dirty="0" smtClean="0"/>
              <a:t>Stored in Docker Hub or in your local Registry</a:t>
            </a:r>
            <a:br>
              <a:rPr lang="en-US" dirty="0" smtClean="0"/>
            </a:br>
            <a:r>
              <a:rPr lang="en-US" dirty="0" smtClean="0"/>
              <a:t>	</a:t>
            </a:r>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6299951" y="4301673"/>
            <a:ext cx="1870075" cy="1398905"/>
          </a:xfrm>
          <a:prstGeom prst="rect">
            <a:avLst/>
          </a:prstGeom>
          <a:noFill/>
          <a:ln>
            <a:noFill/>
          </a:ln>
        </p:spPr>
      </p:pic>
    </p:spTree>
    <p:extLst>
      <p:ext uri="{BB962C8B-B14F-4D97-AF65-F5344CB8AC3E}">
        <p14:creationId xmlns:p14="http://schemas.microsoft.com/office/powerpoint/2010/main" val="3861334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870857" y="478064"/>
            <a:ext cx="8531225" cy="855663"/>
          </a:xfrm>
        </p:spPr>
        <p:txBody>
          <a:bodyPr>
            <a:normAutofit/>
          </a:bodyPr>
          <a:lstStyle/>
          <a:p>
            <a:pPr lvl="0"/>
            <a:r>
              <a:rPr lang="en-US" sz="2000" dirty="0"/>
              <a:t>2.3: Docker Images</a:t>
            </a:r>
            <a:br>
              <a:rPr lang="en-US" sz="2000" dirty="0"/>
            </a:br>
            <a:r>
              <a:rPr lang="en-US" sz="2000" dirty="0" smtClean="0"/>
              <a:t>Docker Images</a:t>
            </a:r>
            <a:endParaRPr lang="en-US" sz="2000" dirty="0"/>
          </a:p>
        </p:txBody>
      </p:sp>
      <p:sp>
        <p:nvSpPr>
          <p:cNvPr id="2" name="Content Placeholder 1"/>
          <p:cNvSpPr>
            <a:spLocks noGrp="1"/>
          </p:cNvSpPr>
          <p:nvPr>
            <p:ph idx="4294967295"/>
          </p:nvPr>
        </p:nvSpPr>
        <p:spPr>
          <a:xfrm>
            <a:off x="450850" y="1691368"/>
            <a:ext cx="8845550" cy="4643438"/>
          </a:xfrm>
        </p:spPr>
        <p:txBody>
          <a:bodyPr/>
          <a:lstStyle/>
          <a:p>
            <a:r>
              <a:rPr lang="en-US" dirty="0" smtClean="0">
                <a:latin typeface="Verdana" panose="020B0604030504040204" pitchFamily="34" charset="0"/>
                <a:ea typeface="Verdana" panose="020B0604030504040204" pitchFamily="34" charset="0"/>
                <a:cs typeface="Verdana" panose="020B0604030504040204" pitchFamily="34" charset="0"/>
              </a:rPr>
              <a:t>Docker Images </a:t>
            </a:r>
            <a:r>
              <a:rPr lang="en-US" dirty="0">
                <a:latin typeface="Verdana" panose="020B0604030504040204" pitchFamily="34" charset="0"/>
                <a:ea typeface="Verdana" panose="020B0604030504040204" pitchFamily="34" charset="0"/>
                <a:cs typeface="Verdana" panose="020B0604030504040204" pitchFamily="34" charset="0"/>
              </a:rPr>
              <a:t>are the most build part of docker life cycle.</a:t>
            </a:r>
            <a:r>
              <a:rPr lang="en-US" dirty="0" smtClean="0">
                <a:latin typeface="Verdana" panose="020B0604030504040204" pitchFamily="34" charset="0"/>
                <a:ea typeface="Verdana" panose="020B0604030504040204" pitchFamily="34" charset="0"/>
                <a:cs typeface="Verdana" panose="020B0604030504040204" pitchFamily="34" charset="0"/>
              </a:rPr>
              <a:t>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We can build an image which is based on the centos </a:t>
            </a:r>
            <a:r>
              <a:rPr lang="en-US" dirty="0" smtClean="0">
                <a:latin typeface="Verdana" panose="020B0604030504040204" pitchFamily="34" charset="0"/>
                <a:ea typeface="Verdana" panose="020B0604030504040204" pitchFamily="34" charset="0"/>
                <a:cs typeface="Verdana" panose="020B0604030504040204" pitchFamily="34" charset="0"/>
              </a:rPr>
              <a:t>image .</a:t>
            </a:r>
          </a:p>
          <a:p>
            <a:pPr marL="0" indent="0">
              <a:buNone/>
            </a:pPr>
            <a:endParaRPr lang="en-US" dirty="0" smtClean="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A</a:t>
            </a:r>
            <a:r>
              <a:rPr lang="en-US" dirty="0" smtClean="0">
                <a:latin typeface="Verdana" panose="020B0604030504040204" pitchFamily="34" charset="0"/>
                <a:ea typeface="Verdana" panose="020B0604030504040204" pitchFamily="34" charset="0"/>
                <a:cs typeface="Verdana" panose="020B0604030504040204" pitchFamily="34" charset="0"/>
              </a:rPr>
              <a:t>n image can be created </a:t>
            </a:r>
            <a:r>
              <a:rPr lang="en-US" dirty="0">
                <a:latin typeface="Verdana" panose="020B0604030504040204" pitchFamily="34" charset="0"/>
                <a:ea typeface="Verdana" panose="020B0604030504040204" pitchFamily="34" charset="0"/>
                <a:cs typeface="Verdana" panose="020B0604030504040204" pitchFamily="34" charset="0"/>
              </a:rPr>
              <a:t>based on another image, with some additional customization in the image</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We can create our own images or only use those created by others and published in registry directory</a:t>
            </a:r>
            <a:r>
              <a:rPr lang="en-US" sz="1800" dirty="0">
                <a:latin typeface="Verdana" panose="020B0604030504040204" pitchFamily="34" charset="0"/>
                <a:ea typeface="Verdana" panose="020B0604030504040204" pitchFamily="34" charset="0"/>
                <a:cs typeface="Verdana" panose="020B0604030504040204" pitchFamily="34" charset="0"/>
              </a:rPr>
              <a:t>.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7278521" y="5001917"/>
            <a:ext cx="1496512" cy="1136600"/>
          </a:xfrm>
          <a:prstGeom prst="rect">
            <a:avLst/>
          </a:prstGeom>
          <a:noFill/>
          <a:ln>
            <a:noFill/>
          </a:ln>
        </p:spPr>
      </p:pic>
    </p:spTree>
    <p:extLst>
      <p:ext uri="{BB962C8B-B14F-4D97-AF65-F5344CB8AC3E}">
        <p14:creationId xmlns:p14="http://schemas.microsoft.com/office/powerpoint/2010/main" val="3412931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61257" y="390979"/>
            <a:ext cx="8531225" cy="855663"/>
          </a:xfrm>
        </p:spPr>
        <p:txBody>
          <a:bodyPr>
            <a:normAutofit/>
          </a:bodyPr>
          <a:lstStyle/>
          <a:p>
            <a:pPr lvl="0"/>
            <a:r>
              <a:rPr lang="en-US" sz="2000" dirty="0"/>
              <a:t>2.3: Docker Images</a:t>
            </a:r>
            <a:br>
              <a:rPr lang="en-US" sz="2000" dirty="0"/>
            </a:br>
            <a:r>
              <a:rPr lang="en-US" sz="2000" dirty="0"/>
              <a:t>Steps </a:t>
            </a:r>
            <a:r>
              <a:rPr lang="en-US" sz="2000" dirty="0" smtClean="0"/>
              <a:t>to Docker Images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Follow the Steps </a:t>
            </a:r>
            <a:r>
              <a:rPr lang="en-US" dirty="0" smtClean="0"/>
              <a:t>:</a:t>
            </a:r>
          </a:p>
          <a:p>
            <a:pPr marL="0" indent="0">
              <a:buNone/>
            </a:pPr>
            <a:endParaRPr lang="en-US" dirty="0" smtClean="0"/>
          </a:p>
          <a:p>
            <a:pPr lvl="1">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Dockerfile needs to be created </a:t>
            </a:r>
            <a:r>
              <a:rPr lang="en-US" sz="1600" dirty="0">
                <a:latin typeface="Verdana" panose="020B0604030504040204" pitchFamily="34" charset="0"/>
                <a:ea typeface="Verdana" panose="020B0604030504040204" pitchFamily="34" charset="0"/>
                <a:cs typeface="Verdana" panose="020B0604030504040204" pitchFamily="34" charset="0"/>
              </a:rPr>
              <a:t>with some syntax contains the steps that needed to create the image and make to run it</a:t>
            </a:r>
            <a:r>
              <a:rPr lang="en-US" sz="1600" dirty="0" smtClean="0">
                <a:latin typeface="Verdana" panose="020B0604030504040204" pitchFamily="34" charset="0"/>
                <a:ea typeface="Verdana" panose="020B0604030504040204" pitchFamily="34" charset="0"/>
                <a:cs typeface="Verdana" panose="020B0604030504040204" pitchFamily="34" charset="0"/>
              </a:rPr>
              <a:t>.</a:t>
            </a:r>
          </a:p>
          <a:p>
            <a:pPr marL="174625" lvl="1"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Each </a:t>
            </a:r>
            <a:r>
              <a:rPr lang="en-US" sz="1600" dirty="0">
                <a:latin typeface="Verdana" panose="020B0604030504040204" pitchFamily="34" charset="0"/>
                <a:ea typeface="Verdana" panose="020B0604030504040204" pitchFamily="34" charset="0"/>
                <a:cs typeface="Verdana" panose="020B0604030504040204" pitchFamily="34" charset="0"/>
              </a:rPr>
              <a:t>instruction in a Dockerfile creates a new layer in the </a:t>
            </a:r>
            <a:r>
              <a:rPr lang="en-US" sz="1600" dirty="0" smtClean="0">
                <a:latin typeface="Verdana" panose="020B0604030504040204" pitchFamily="34" charset="0"/>
                <a:ea typeface="Verdana" panose="020B0604030504040204" pitchFamily="34" charset="0"/>
                <a:cs typeface="Verdana" panose="020B0604030504040204" pitchFamily="34" charset="0"/>
              </a:rPr>
              <a:t>image.</a:t>
            </a:r>
          </a:p>
          <a:p>
            <a:pPr lvl="1">
              <a:buFont typeface="Wingdings" panose="05000000000000000000" pitchFamily="2" charset="2"/>
              <a:buChar char="Ø"/>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For any modification in Dockerfile later on needed rebuild </a:t>
            </a:r>
            <a:r>
              <a:rPr lang="en-US" sz="1600" dirty="0">
                <a:latin typeface="Verdana" panose="020B0604030504040204" pitchFamily="34" charset="0"/>
                <a:ea typeface="Verdana" panose="020B0604030504040204" pitchFamily="34" charset="0"/>
                <a:cs typeface="Verdana" panose="020B0604030504040204" pitchFamily="34" charset="0"/>
              </a:rPr>
              <a:t>the </a:t>
            </a:r>
            <a:r>
              <a:rPr lang="en-US" sz="1600" dirty="0" smtClean="0">
                <a:latin typeface="Verdana" panose="020B0604030504040204" pitchFamily="34" charset="0"/>
                <a:ea typeface="Verdana" panose="020B0604030504040204" pitchFamily="34" charset="0"/>
                <a:cs typeface="Verdana" panose="020B0604030504040204" pitchFamily="34" charset="0"/>
              </a:rPr>
              <a:t>image and the </a:t>
            </a:r>
            <a:r>
              <a:rPr lang="en-US" sz="1600" dirty="0">
                <a:latin typeface="Verdana" panose="020B0604030504040204" pitchFamily="34" charset="0"/>
                <a:ea typeface="Verdana" panose="020B0604030504040204" pitchFamily="34" charset="0"/>
                <a:cs typeface="Verdana" panose="020B0604030504040204" pitchFamily="34" charset="0"/>
              </a:rPr>
              <a:t>layers which have changed are rebuilt.</a:t>
            </a:r>
          </a:p>
          <a:p>
            <a:pPr lvl="1">
              <a:buFont typeface="Wingdings" panose="05000000000000000000" pitchFamily="2" charset="2"/>
              <a:buChar char="Ø"/>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endParaRPr lang="en-US" dirty="0"/>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6909553" y="4542305"/>
            <a:ext cx="1608806" cy="1200769"/>
          </a:xfrm>
          <a:prstGeom prst="rect">
            <a:avLst/>
          </a:prstGeom>
          <a:noFill/>
          <a:ln>
            <a:noFill/>
          </a:ln>
        </p:spPr>
      </p:pic>
    </p:spTree>
    <p:extLst>
      <p:ext uri="{BB962C8B-B14F-4D97-AF65-F5344CB8AC3E}">
        <p14:creationId xmlns:p14="http://schemas.microsoft.com/office/powerpoint/2010/main" val="2299830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12750"/>
            <a:ext cx="8531225" cy="855663"/>
          </a:xfrm>
        </p:spPr>
        <p:txBody>
          <a:bodyPr>
            <a:normAutofit/>
          </a:bodyPr>
          <a:lstStyle/>
          <a:p>
            <a:pPr lvl="0"/>
            <a:r>
              <a:rPr lang="en-US" sz="2000" dirty="0"/>
              <a:t>2.3: Docker Images</a:t>
            </a:r>
            <a:br>
              <a:rPr lang="en-US" sz="2000" dirty="0"/>
            </a:br>
            <a:r>
              <a:rPr lang="en-US" sz="2000" dirty="0" smtClean="0"/>
              <a:t>DockerFile</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smtClean="0">
                <a:latin typeface="Verdana" panose="020B0604030504040204" pitchFamily="34" charset="0"/>
                <a:ea typeface="Verdana" panose="020B0604030504040204" pitchFamily="34" charset="0"/>
                <a:cs typeface="Verdana" panose="020B0604030504040204" pitchFamily="34" charset="0"/>
              </a:rPr>
              <a:t>It</a:t>
            </a:r>
            <a:r>
              <a:rPr lang="en-US" dirty="0">
                <a:latin typeface="Verdana" panose="020B0604030504040204" pitchFamily="34" charset="0"/>
                <a:ea typeface="Verdana" panose="020B0604030504040204" pitchFamily="34" charset="0"/>
                <a:cs typeface="Verdana" panose="020B0604030504040204" pitchFamily="34" charset="0"/>
              </a:rPr>
              <a:t> is a text file </a:t>
            </a:r>
            <a:r>
              <a:rPr lang="en-US" dirty="0" smtClean="0">
                <a:latin typeface="Verdana" panose="020B0604030504040204" pitchFamily="34" charset="0"/>
                <a:ea typeface="Verdana" panose="020B0604030504040204" pitchFamily="34" charset="0"/>
                <a:cs typeface="Verdana" panose="020B0604030504040204" pitchFamily="34" charset="0"/>
              </a:rPr>
              <a:t>which </a:t>
            </a:r>
            <a:r>
              <a:rPr lang="en-US" dirty="0">
                <a:latin typeface="Verdana" panose="020B0604030504040204" pitchFamily="34" charset="0"/>
                <a:ea typeface="Verdana" panose="020B0604030504040204" pitchFamily="34" charset="0"/>
                <a:cs typeface="Verdana" panose="020B0604030504040204" pitchFamily="34" charset="0"/>
              </a:rPr>
              <a:t>consists of all commands so that user can call on the command line to build an </a:t>
            </a:r>
            <a:r>
              <a:rPr lang="en-US" dirty="0" smtClean="0">
                <a:latin typeface="Verdana" panose="020B0604030504040204" pitchFamily="34" charset="0"/>
                <a:ea typeface="Verdana" panose="020B0604030504040204" pitchFamily="34" charset="0"/>
                <a:cs typeface="Verdana" panose="020B0604030504040204" pitchFamily="34" charset="0"/>
              </a:rPr>
              <a:t>image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 docker file can be considered as the source code and images to make compile for our container which is running </a:t>
            </a:r>
            <a:r>
              <a:rPr lang="en-US" dirty="0" smtClean="0">
                <a:latin typeface="Verdana" panose="020B0604030504040204" pitchFamily="34" charset="0"/>
                <a:ea typeface="Verdana" panose="020B0604030504040204" pitchFamily="34" charset="0"/>
                <a:cs typeface="Verdana" panose="020B0604030504040204" pitchFamily="34" charset="0"/>
              </a:rPr>
              <a:t>code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 Dockerfile are portable files which can be shared, stored and updated as required.</a:t>
            </a:r>
            <a:endParaRPr lang="en-US" dirty="0" smtClean="0">
              <a:latin typeface="Verdana" panose="020B0604030504040204" pitchFamily="34" charset="0"/>
              <a:ea typeface="Verdana" panose="020B0604030504040204" pitchFamily="34" charset="0"/>
              <a:cs typeface="Verdana" panose="020B0604030504040204" pitchFamily="34" charset="0"/>
            </a:endParaRPr>
          </a:p>
          <a:p>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7186863" y="4739612"/>
            <a:ext cx="1737142" cy="1163883"/>
          </a:xfrm>
          <a:prstGeom prst="rect">
            <a:avLst/>
          </a:prstGeom>
          <a:noFill/>
          <a:ln>
            <a:noFill/>
          </a:ln>
        </p:spPr>
      </p:pic>
    </p:spTree>
    <p:extLst>
      <p:ext uri="{BB962C8B-B14F-4D97-AF65-F5344CB8AC3E}">
        <p14:creationId xmlns:p14="http://schemas.microsoft.com/office/powerpoint/2010/main" val="2123649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70115" y="412750"/>
            <a:ext cx="8531225" cy="855663"/>
          </a:xfrm>
        </p:spPr>
        <p:txBody>
          <a:bodyPr>
            <a:normAutofit/>
          </a:bodyPr>
          <a:lstStyle/>
          <a:p>
            <a:pPr lvl="0"/>
            <a:r>
              <a:rPr lang="en-US" sz="2000" dirty="0"/>
              <a:t>2.3: Docker Images</a:t>
            </a:r>
            <a:r>
              <a:rPr lang="en-US" sz="2000" dirty="0" smtClean="0"/>
              <a:t/>
            </a:r>
            <a:br>
              <a:rPr lang="en-US" sz="2000" dirty="0" smtClean="0"/>
            </a:br>
            <a:r>
              <a:rPr lang="en-US" sz="2000" dirty="0" smtClean="0"/>
              <a:t>Docker File - Commands</a:t>
            </a:r>
            <a:endParaRPr lang="en-US" sz="2000" dirty="0"/>
          </a:p>
        </p:txBody>
      </p:sp>
      <p:sp>
        <p:nvSpPr>
          <p:cNvPr id="2" name="Content Placeholder 1"/>
          <p:cNvSpPr>
            <a:spLocks noGrp="1"/>
          </p:cNvSpPr>
          <p:nvPr>
            <p:ph idx="4294967295"/>
          </p:nvPr>
        </p:nvSpPr>
        <p:spPr>
          <a:xfrm>
            <a:off x="298450" y="1495425"/>
            <a:ext cx="8845550" cy="4643438"/>
          </a:xfrm>
        </p:spPr>
        <p:txBody>
          <a:bodyPr>
            <a:normAutofit fontScale="25000" lnSpcReduction="20000"/>
          </a:bodyPr>
          <a:lstStyle/>
          <a:p>
            <a:r>
              <a:rPr lang="en-US" sz="6400" dirty="0" smtClean="0">
                <a:latin typeface="Verdana" panose="020B0604030504040204" pitchFamily="34" charset="0"/>
                <a:ea typeface="Verdana" panose="020B0604030504040204" pitchFamily="34" charset="0"/>
                <a:cs typeface="Verdana" panose="020B0604030504040204" pitchFamily="34" charset="0"/>
              </a:rPr>
              <a:t>Docker file instruction</a:t>
            </a:r>
            <a:r>
              <a:rPr lang="en-US" sz="6400" dirty="0" smtClean="0"/>
              <a:t>:</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From  :  Set the Base image for instruction</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Maintainer : -  Shows Author of DOC file</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Run : Allows to execute the command</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CMD :- It shows the command , which are used in image</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Label :- It shows metadata(Key – Value pairs)</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Expose : </a:t>
            </a: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listen on specific as required by application servers</a:t>
            </a:r>
            <a:endParaRPr lang="en-US" sz="6400" dirty="0" smtClean="0">
              <a:latin typeface="Verdana" panose="020B0604030504040204" pitchFamily="34" charset="0"/>
              <a:ea typeface="Verdana" panose="020B0604030504040204" pitchFamily="34" charset="0"/>
              <a:cs typeface="Verdana" panose="020B0604030504040204" pitchFamily="34" charset="0"/>
            </a:endParaRPr>
          </a:p>
          <a:p>
            <a:pPr lvl="1"/>
            <a:r>
              <a:rPr lang="en-US" sz="6400" dirty="0" smtClean="0">
                <a:latin typeface="Verdana" panose="020B0604030504040204" pitchFamily="34" charset="0"/>
                <a:ea typeface="Verdana" panose="020B0604030504040204" pitchFamily="34" charset="0"/>
                <a:cs typeface="Verdana" panose="020B0604030504040204" pitchFamily="34" charset="0"/>
              </a:rPr>
              <a:t>ENV : - </a:t>
            </a: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set the environment variables in the Docker file for the container</a:t>
            </a:r>
            <a:endParaRPr lang="en-US" sz="6400" dirty="0" smtClean="0">
              <a:latin typeface="Verdana" panose="020B0604030504040204" pitchFamily="34" charset="0"/>
              <a:ea typeface="Verdana" panose="020B0604030504040204" pitchFamily="34" charset="0"/>
              <a:cs typeface="Verdana" panose="020B0604030504040204" pitchFamily="34" charset="0"/>
            </a:endParaRPr>
          </a:p>
          <a:p>
            <a:pPr lvl="1"/>
            <a:r>
              <a:rPr lang="en-US" sz="6400" dirty="0" smtClean="0">
                <a:latin typeface="Verdana" panose="020B0604030504040204" pitchFamily="34" charset="0"/>
                <a:ea typeface="Verdana" panose="020B0604030504040204" pitchFamily="34" charset="0"/>
                <a:cs typeface="Verdana" panose="020B0604030504040204" pitchFamily="34" charset="0"/>
              </a:rPr>
              <a:t>COPY: - copy file from source to destination</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WORKDIR : --  </a:t>
            </a: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set the current working directory for the other instruction, i.e., RUN, CMD, COPY, etc.</a:t>
            </a:r>
          </a:p>
          <a:p>
            <a:pPr marL="174625" lvl="1" indent="0">
              <a:buNone/>
            </a:pPr>
            <a:endParaRPr lang="en-US" sz="6400" dirty="0" smtClean="0">
              <a:latin typeface="Verdana" panose="020B0604030504040204" pitchFamily="34" charset="0"/>
              <a:ea typeface="Verdana" panose="020B0604030504040204" pitchFamily="34" charset="0"/>
              <a:cs typeface="Verdana" panose="020B0604030504040204" pitchFamily="34" charset="0"/>
            </a:endParaRPr>
          </a:p>
          <a:p>
            <a:pPr lvl="1"/>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endParaRPr lang="en-US" dirty="0" smtClean="0"/>
          </a:p>
          <a:p>
            <a:pPr lvl="1"/>
            <a:endParaRPr lang="en-US" dirty="0"/>
          </a:p>
          <a:p>
            <a:pPr marL="0" indent="0">
              <a:buNone/>
            </a:pPr>
            <a:endParaRPr lang="en-US" dirty="0"/>
          </a:p>
          <a:p>
            <a:r>
              <a:rPr lang="en-US" dirty="0"/>
              <a:t>The Dockerfile are portable files which can be shared, stored and updated as required.</a:t>
            </a:r>
            <a:endParaRPr lang="en-US" dirty="0" smtClean="0"/>
          </a:p>
          <a:p>
            <a:endParaRPr lang="en-US" dirty="0" smtClean="0"/>
          </a:p>
          <a:p>
            <a:pPr marL="0" indent="0">
              <a:buNone/>
            </a:pPr>
            <a:endParaRPr lang="en-US" dirty="0"/>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7471026" y="4911274"/>
            <a:ext cx="1271922" cy="1072432"/>
          </a:xfrm>
          <a:prstGeom prst="rect">
            <a:avLst/>
          </a:prstGeom>
          <a:noFill/>
          <a:ln>
            <a:noFill/>
          </a:ln>
        </p:spPr>
      </p:pic>
    </p:spTree>
    <p:extLst>
      <p:ext uri="{BB962C8B-B14F-4D97-AF65-F5344CB8AC3E}">
        <p14:creationId xmlns:p14="http://schemas.microsoft.com/office/powerpoint/2010/main" val="14580684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78971" y="457200"/>
            <a:ext cx="8052254" cy="811213"/>
          </a:xfrm>
        </p:spPr>
        <p:txBody>
          <a:bodyPr>
            <a:normAutofit/>
          </a:bodyPr>
          <a:lstStyle/>
          <a:p>
            <a:pPr lvl="0"/>
            <a:r>
              <a:rPr lang="en-US" sz="2000" dirty="0" smtClean="0"/>
              <a:t>2.4: </a:t>
            </a:r>
            <a:r>
              <a:rPr lang="en-US" sz="2000" dirty="0"/>
              <a:t>Docker </a:t>
            </a:r>
            <a:r>
              <a:rPr lang="en-US" sz="2000" dirty="0" smtClean="0"/>
              <a:t>Container</a:t>
            </a:r>
            <a:br>
              <a:rPr lang="en-US" sz="2000" dirty="0" smtClean="0"/>
            </a:br>
            <a:r>
              <a:rPr lang="en-US" sz="2000" dirty="0" smtClean="0"/>
              <a:t>Docker Container</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One can create , run ,stop or delete a container using Docker CLI</a:t>
            </a:r>
          </a:p>
          <a:p>
            <a:r>
              <a:rPr lang="en-US" sz="1800" dirty="0" smtClean="0">
                <a:latin typeface="Verdana" panose="020B0604030504040204" pitchFamily="34" charset="0"/>
                <a:ea typeface="Verdana" panose="020B0604030504040204" pitchFamily="34" charset="0"/>
                <a:cs typeface="Verdana" panose="020B0604030504040204" pitchFamily="34" charset="0"/>
              </a:rPr>
              <a:t>One can connect the Container to more than one network or even create a Image based on it’s current state.</a:t>
            </a:r>
          </a:p>
          <a:p>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Docker container</a:t>
            </a:r>
            <a:r>
              <a:rPr lang="en-US" dirty="0"/>
              <a:t>:</a:t>
            </a:r>
          </a:p>
          <a:p>
            <a:pPr lvl="1"/>
            <a:r>
              <a:rPr lang="en-US" dirty="0"/>
              <a:t> </a:t>
            </a:r>
            <a:r>
              <a:rPr lang="en-US" sz="1600" dirty="0">
                <a:latin typeface="Verdana" panose="020B0604030504040204" pitchFamily="34" charset="0"/>
                <a:ea typeface="Verdana" panose="020B0604030504040204" pitchFamily="34" charset="0"/>
                <a:cs typeface="Verdana" panose="020B0604030504040204" pitchFamily="34" charset="0"/>
              </a:rPr>
              <a:t>is a live running instance of a Docker image .</a:t>
            </a:r>
          </a:p>
          <a:p>
            <a:pPr lvl="1"/>
            <a:r>
              <a:rPr lang="en-US" sz="1600" dirty="0">
                <a:latin typeface="Verdana" panose="020B0604030504040204" pitchFamily="34" charset="0"/>
                <a:ea typeface="Verdana" panose="020B0604030504040204" pitchFamily="34" charset="0"/>
                <a:cs typeface="Verdana" panose="020B0604030504040204" pitchFamily="34" charset="0"/>
              </a:rPr>
              <a:t>It is isolated application platform which contains every thing that needed to run your application based on one or more </a:t>
            </a:r>
            <a:r>
              <a:rPr lang="en-US" sz="1600" dirty="0" smtClean="0">
                <a:latin typeface="Verdana" panose="020B0604030504040204" pitchFamily="34" charset="0"/>
                <a:ea typeface="Verdana" panose="020B0604030504040204" pitchFamily="34" charset="0"/>
                <a:cs typeface="Verdana" panose="020B0604030504040204" pitchFamily="34" charset="0"/>
              </a:rPr>
              <a:t>images</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It is isolated from other container and system machines</a:t>
            </a:r>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dirty="0" smtClean="0"/>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6925594" y="4734812"/>
            <a:ext cx="1624849" cy="1120558"/>
          </a:xfrm>
          <a:prstGeom prst="rect">
            <a:avLst/>
          </a:prstGeom>
          <a:noFill/>
          <a:ln>
            <a:noFill/>
          </a:ln>
        </p:spPr>
      </p:pic>
    </p:spTree>
    <p:extLst>
      <p:ext uri="{BB962C8B-B14F-4D97-AF65-F5344CB8AC3E}">
        <p14:creationId xmlns:p14="http://schemas.microsoft.com/office/powerpoint/2010/main" val="5447757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03918" y="390978"/>
            <a:ext cx="8531225" cy="855663"/>
          </a:xfrm>
        </p:spPr>
        <p:txBody>
          <a:bodyPr>
            <a:normAutofit/>
          </a:bodyPr>
          <a:lstStyle/>
          <a:p>
            <a:pPr lvl="0"/>
            <a:r>
              <a:rPr lang="en-US" sz="2000" dirty="0"/>
              <a:t>2.4: Docker Container</a:t>
            </a:r>
            <a:r>
              <a:rPr lang="en-US" sz="2000" dirty="0" smtClean="0"/>
              <a:t/>
            </a:r>
            <a:br>
              <a:rPr lang="en-US" sz="2000" dirty="0" smtClean="0"/>
            </a:br>
            <a:r>
              <a:rPr lang="en-US" sz="2000" dirty="0" smtClean="0"/>
              <a:t>Namespace</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smtClean="0">
                <a:latin typeface="Verdana" panose="020B0604030504040204" pitchFamily="34" charset="0"/>
                <a:ea typeface="Verdana" panose="020B0604030504040204" pitchFamily="34" charset="0"/>
                <a:cs typeface="Verdana" panose="020B0604030504040204" pitchFamily="34" charset="0"/>
              </a:rPr>
              <a:t>It is a service in Docker , provides isolated environment called as container.</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smtClean="0">
                <a:latin typeface="Verdana" panose="020B0604030504040204" pitchFamily="34" charset="0"/>
                <a:ea typeface="Verdana" panose="020B0604030504040204" pitchFamily="34" charset="0"/>
                <a:cs typeface="Verdana" panose="020B0604030504040204" pitchFamily="34" charset="0"/>
              </a:rPr>
              <a:t>When </a:t>
            </a:r>
            <a:r>
              <a:rPr lang="en-US" dirty="0" smtClean="0">
                <a:latin typeface="Verdana" panose="020B0604030504040204" pitchFamily="34" charset="0"/>
                <a:ea typeface="Verdana" panose="020B0604030504040204" pitchFamily="34" charset="0"/>
                <a:cs typeface="Verdana" panose="020B0604030504040204" pitchFamily="34" charset="0"/>
              </a:rPr>
              <a:t>one run the Container , Docker creates a set of namespace for that container.</a:t>
            </a:r>
          </a:p>
          <a:p>
            <a:r>
              <a:rPr lang="en-US" dirty="0" smtClean="0">
                <a:latin typeface="Verdana" panose="020B0604030504040204" pitchFamily="34" charset="0"/>
                <a:ea typeface="Verdana" panose="020B0604030504040204" pitchFamily="34" charset="0"/>
                <a:cs typeface="Verdana" panose="020B0604030504040204" pitchFamily="34" charset="0"/>
              </a:rPr>
              <a:t>It provides a layer of isolation:</a:t>
            </a:r>
          </a:p>
          <a:p>
            <a:pPr marL="0"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Namespace </a:t>
            </a:r>
            <a:r>
              <a:rPr lang="en-US" sz="1800" dirty="0" smtClean="0">
                <a:latin typeface="Verdana" panose="020B0604030504040204" pitchFamily="34" charset="0"/>
                <a:ea typeface="Verdana" panose="020B0604030504040204" pitchFamily="34" charset="0"/>
                <a:cs typeface="Verdana" panose="020B0604030504040204" pitchFamily="34" charset="0"/>
              </a:rPr>
              <a:t>PID :--  </a:t>
            </a: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It provides isolation for the allocation of the process, lists of processes with </a:t>
            </a:r>
            <a:r>
              <a:rPr lang="en-US" sz="18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details</a:t>
            </a:r>
          </a:p>
          <a:p>
            <a:pPr marL="174625" lvl="1"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Namespace </a:t>
            </a:r>
            <a:r>
              <a:rPr lang="en-US" sz="1800" dirty="0" smtClean="0">
                <a:latin typeface="Verdana" panose="020B0604030504040204" pitchFamily="34" charset="0"/>
                <a:ea typeface="Verdana" panose="020B0604030504040204" pitchFamily="34" charset="0"/>
                <a:cs typeface="Verdana" panose="020B0604030504040204" pitchFamily="34" charset="0"/>
              </a:rPr>
              <a:t>network :--  </a:t>
            </a: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isolates the network interface controllers, IP tables firewall rules, routing tables </a:t>
            </a:r>
            <a:r>
              <a:rPr lang="en-US" sz="18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etc.</a:t>
            </a:r>
            <a:endParaRPr lang="en-US" sz="1800" dirty="0">
              <a:latin typeface="Verdana" panose="020B0604030504040204" pitchFamily="34" charset="0"/>
              <a:ea typeface="Verdana" panose="020B0604030504040204" pitchFamily="34" charset="0"/>
              <a:cs typeface="Verdana" panose="020B0604030504040204" pitchFamily="34" charset="0"/>
            </a:endParaRPr>
          </a:p>
          <a:p>
            <a:endParaRPr lang="en-US" dirty="0" smtClean="0"/>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7535195" y="5178380"/>
            <a:ext cx="1304006" cy="960137"/>
          </a:xfrm>
          <a:prstGeom prst="rect">
            <a:avLst/>
          </a:prstGeom>
          <a:noFill/>
          <a:ln>
            <a:noFill/>
          </a:ln>
        </p:spPr>
      </p:pic>
    </p:spTree>
    <p:extLst>
      <p:ext uri="{BB962C8B-B14F-4D97-AF65-F5344CB8AC3E}">
        <p14:creationId xmlns:p14="http://schemas.microsoft.com/office/powerpoint/2010/main" val="7769296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91886" y="412750"/>
            <a:ext cx="8531225" cy="855663"/>
          </a:xfrm>
        </p:spPr>
        <p:txBody>
          <a:bodyPr>
            <a:normAutofit/>
          </a:bodyPr>
          <a:lstStyle/>
          <a:p>
            <a:pPr lvl="0"/>
            <a:r>
              <a:rPr lang="en-US" sz="2000" dirty="0"/>
              <a:t>2.4: Docker Container</a:t>
            </a:r>
            <a:r>
              <a:rPr lang="en-US" sz="2000" dirty="0" smtClean="0"/>
              <a:t/>
            </a:r>
            <a:br>
              <a:rPr lang="en-US" sz="2000" dirty="0" smtClean="0"/>
            </a:br>
            <a:r>
              <a:rPr lang="en-US" sz="2000" dirty="0" smtClean="0"/>
              <a:t>Control groups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Docker Engine in Linux relies on named control </a:t>
            </a:r>
            <a:r>
              <a:rPr lang="en-US" sz="1800" dirty="0" smtClean="0">
                <a:latin typeface="Verdana" panose="020B0604030504040204" pitchFamily="34" charset="0"/>
                <a:ea typeface="Verdana" panose="020B0604030504040204" pitchFamily="34" charset="0"/>
                <a:cs typeface="Verdana" panose="020B0604030504040204" pitchFamily="34" charset="0"/>
              </a:rPr>
              <a:t>groups , which </a:t>
            </a:r>
            <a:r>
              <a:rPr lang="en-US" sz="1800" dirty="0">
                <a:latin typeface="Verdana" panose="020B0604030504040204" pitchFamily="34" charset="0"/>
                <a:ea typeface="Verdana" panose="020B0604030504040204" pitchFamily="34" charset="0"/>
                <a:cs typeface="Verdana" panose="020B0604030504040204" pitchFamily="34" charset="0"/>
              </a:rPr>
              <a:t>limits the application to a predefined set of resources.</a:t>
            </a:r>
            <a:r>
              <a:rPr lang="en-US" sz="1800" dirty="0" smtClean="0">
                <a:latin typeface="Verdana" panose="020B0604030504040204" pitchFamily="34" charset="0"/>
                <a:ea typeface="Verdana" panose="020B0604030504040204" pitchFamily="34" charset="0"/>
                <a:cs typeface="Verdana" panose="020B0604030504040204" pitchFamily="34" charset="0"/>
              </a:rPr>
              <a:t> </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Docker Engine use the Control groups to share the available Hardware resources to containers.</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Using control groups, </a:t>
            </a:r>
            <a:r>
              <a:rPr lang="en-US" sz="1800" dirty="0" smtClean="0">
                <a:latin typeface="Verdana" panose="020B0604030504040204" pitchFamily="34" charset="0"/>
                <a:ea typeface="Verdana" panose="020B0604030504040204" pitchFamily="34" charset="0"/>
                <a:cs typeface="Verdana" panose="020B0604030504040204" pitchFamily="34" charset="0"/>
              </a:rPr>
              <a:t>one can </a:t>
            </a:r>
            <a:r>
              <a:rPr lang="en-US" sz="1800" dirty="0">
                <a:latin typeface="Verdana" panose="020B0604030504040204" pitchFamily="34" charset="0"/>
                <a:ea typeface="Verdana" panose="020B0604030504040204" pitchFamily="34" charset="0"/>
                <a:cs typeface="Verdana" panose="020B0604030504040204" pitchFamily="34" charset="0"/>
              </a:rPr>
              <a:t>define the memory available to a particular container.</a:t>
            </a:r>
            <a:endParaRPr lang="en-US" sz="1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6813299" y="4739612"/>
            <a:ext cx="1870075" cy="1398905"/>
          </a:xfrm>
          <a:prstGeom prst="rect">
            <a:avLst/>
          </a:prstGeom>
          <a:noFill/>
          <a:ln>
            <a:noFill/>
          </a:ln>
        </p:spPr>
      </p:pic>
    </p:spTree>
    <p:extLst>
      <p:ext uri="{BB962C8B-B14F-4D97-AF65-F5344CB8AC3E}">
        <p14:creationId xmlns:p14="http://schemas.microsoft.com/office/powerpoint/2010/main" val="25375054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57200" y="457200"/>
            <a:ext cx="8074025" cy="811213"/>
          </a:xfrm>
        </p:spPr>
        <p:txBody>
          <a:bodyPr>
            <a:normAutofit/>
          </a:bodyPr>
          <a:lstStyle/>
          <a:p>
            <a:pPr lvl="0"/>
            <a:r>
              <a:rPr lang="en-US" sz="2000" dirty="0"/>
              <a:t>2.4: Docker Container</a:t>
            </a:r>
            <a:r>
              <a:rPr lang="en-US" sz="2000" dirty="0" smtClean="0"/>
              <a:t/>
            </a:r>
            <a:br>
              <a:rPr lang="en-US" sz="2000" dirty="0" smtClean="0"/>
            </a:br>
            <a:r>
              <a:rPr lang="en-US" sz="2000" dirty="0" smtClean="0"/>
              <a:t>Union File systems and container format</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Union file systems is a file system which is used by creating layers, making them lightweight and faster</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Docker Engine using </a:t>
            </a:r>
            <a:r>
              <a:rPr lang="en-US" sz="1800" dirty="0" smtClean="0">
                <a:latin typeface="Verdana" panose="020B0604030504040204" pitchFamily="34" charset="0"/>
                <a:ea typeface="Verdana" panose="020B0604030504040204" pitchFamily="34" charset="0"/>
                <a:cs typeface="Verdana" panose="020B0604030504040204" pitchFamily="34" charset="0"/>
              </a:rPr>
              <a:t>UFS </a:t>
            </a:r>
            <a:r>
              <a:rPr lang="en-US" sz="1800" dirty="0">
                <a:latin typeface="Verdana" panose="020B0604030504040204" pitchFamily="34" charset="0"/>
                <a:ea typeface="Verdana" panose="020B0604030504040204" pitchFamily="34" charset="0"/>
                <a:cs typeface="Verdana" panose="020B0604030504040204" pitchFamily="34" charset="0"/>
              </a:rPr>
              <a:t>provide the building blocks to containers</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Using control groups, </a:t>
            </a:r>
            <a:r>
              <a:rPr lang="en-US" sz="1800" dirty="0" smtClean="0">
                <a:latin typeface="Verdana" panose="020B0604030504040204" pitchFamily="34" charset="0"/>
                <a:ea typeface="Verdana" panose="020B0604030504040204" pitchFamily="34" charset="0"/>
                <a:cs typeface="Verdana" panose="020B0604030504040204" pitchFamily="34" charset="0"/>
              </a:rPr>
              <a:t>one can </a:t>
            </a:r>
            <a:r>
              <a:rPr lang="en-US" sz="1800" dirty="0">
                <a:latin typeface="Verdana" panose="020B0604030504040204" pitchFamily="34" charset="0"/>
                <a:ea typeface="Verdana" panose="020B0604030504040204" pitchFamily="34" charset="0"/>
                <a:cs typeface="Verdana" panose="020B0604030504040204" pitchFamily="34" charset="0"/>
              </a:rPr>
              <a:t>define the memory available to a particular container</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Container Format :-  It is a file which Docker Engine use to adds </a:t>
            </a:r>
            <a:r>
              <a:rPr lang="en-US" sz="1800" dirty="0">
                <a:latin typeface="Verdana" panose="020B0604030504040204" pitchFamily="34" charset="0"/>
                <a:ea typeface="Verdana" panose="020B0604030504040204" pitchFamily="34" charset="0"/>
                <a:cs typeface="Verdana" panose="020B0604030504040204" pitchFamily="34" charset="0"/>
              </a:rPr>
              <a:t>the namespaces, control groups &amp; UnionFS </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The </a:t>
            </a:r>
            <a:r>
              <a:rPr lang="en-US" sz="1800" dirty="0">
                <a:latin typeface="Verdana" panose="020B0604030504040204" pitchFamily="34" charset="0"/>
                <a:ea typeface="Verdana" panose="020B0604030504040204" pitchFamily="34" charset="0"/>
                <a:cs typeface="Verdana" panose="020B0604030504040204" pitchFamily="34" charset="0"/>
              </a:rPr>
              <a:t>default size for the container is lib container.</a:t>
            </a:r>
            <a:endParaRPr lang="en-US" sz="1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7053931" y="4943357"/>
            <a:ext cx="1870075" cy="1398905"/>
          </a:xfrm>
          <a:prstGeom prst="rect">
            <a:avLst/>
          </a:prstGeom>
          <a:noFill/>
          <a:ln>
            <a:noFill/>
          </a:ln>
        </p:spPr>
      </p:pic>
    </p:spTree>
    <p:extLst>
      <p:ext uri="{BB962C8B-B14F-4D97-AF65-F5344CB8AC3E}">
        <p14:creationId xmlns:p14="http://schemas.microsoft.com/office/powerpoint/2010/main" val="2401972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22547" y="471980"/>
            <a:ext cx="8531225" cy="855663"/>
          </a:xfrm>
        </p:spPr>
        <p:txBody>
          <a:bodyPr>
            <a:normAutofit/>
          </a:bodyPr>
          <a:lstStyle/>
          <a:p>
            <a:pPr lvl="0"/>
            <a:r>
              <a:rPr lang="en-US" sz="2000" dirty="0" smtClean="0">
                <a:latin typeface="Verdana" panose="020B0604030504040204" pitchFamily="34" charset="0"/>
                <a:ea typeface="Verdana" panose="020B0604030504040204" pitchFamily="34" charset="0"/>
                <a:cs typeface="Verdana" panose="020B0604030504040204" pitchFamily="34" charset="0"/>
              </a:rPr>
              <a:t>Docker HUB</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3"/>
          <a:stretch>
            <a:fillRect/>
          </a:stretch>
        </p:blipFill>
        <p:spPr>
          <a:xfrm>
            <a:off x="0" y="1327641"/>
            <a:ext cx="9144000" cy="4907903"/>
          </a:xfrm>
          <a:prstGeom prst="rect">
            <a:avLst/>
          </a:prstGeom>
        </p:spPr>
      </p:pic>
    </p:spTree>
    <p:extLst>
      <p:ext uri="{BB962C8B-B14F-4D97-AF65-F5344CB8AC3E}">
        <p14:creationId xmlns:p14="http://schemas.microsoft.com/office/powerpoint/2010/main" val="3903997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34522"/>
            <a:ext cx="8531225" cy="855663"/>
          </a:xfrm>
        </p:spPr>
        <p:txBody>
          <a:bodyPr>
            <a:normAutofit/>
          </a:bodyPr>
          <a:lstStyle/>
          <a:p>
            <a:r>
              <a:rPr lang="en-US" sz="2000" dirty="0"/>
              <a:t>Lesson </a:t>
            </a:r>
            <a:r>
              <a:rPr lang="en-US" sz="2000" dirty="0" smtClean="0"/>
              <a:t>Objectives</a:t>
            </a:r>
            <a:endParaRPr lang="en-US" sz="2000" dirty="0"/>
          </a:p>
        </p:txBody>
      </p:sp>
      <p:sp>
        <p:nvSpPr>
          <p:cNvPr id="4" name="Content Placeholder 3"/>
          <p:cNvSpPr>
            <a:spLocks noGrp="1"/>
          </p:cNvSpPr>
          <p:nvPr>
            <p:ph idx="4294967295"/>
          </p:nvPr>
        </p:nvSpPr>
        <p:spPr>
          <a:xfrm>
            <a:off x="718457" y="1582511"/>
            <a:ext cx="6794500" cy="4643438"/>
          </a:xfrm>
        </p:spPr>
        <p:txBody>
          <a:bodyPr/>
          <a:lstStyle/>
          <a:p>
            <a:r>
              <a:rPr lang="en-US" dirty="0"/>
              <a:t>In this lesson, you will learn</a:t>
            </a:r>
            <a:r>
              <a:rPr lang="en-US" dirty="0" smtClean="0"/>
              <a:t>:</a:t>
            </a:r>
          </a:p>
          <a:p>
            <a:endParaRPr lang="en-US" dirty="0"/>
          </a:p>
          <a:p>
            <a:pPr lvl="0"/>
            <a:r>
              <a:rPr lang="en-US" dirty="0"/>
              <a:t>Docker Platform</a:t>
            </a:r>
          </a:p>
          <a:p>
            <a:pPr lvl="0"/>
            <a:r>
              <a:rPr lang="en-US" dirty="0"/>
              <a:t>Docker Engine</a:t>
            </a:r>
          </a:p>
          <a:p>
            <a:pPr lvl="0"/>
            <a:r>
              <a:rPr lang="en-US" dirty="0"/>
              <a:t>Docker Images</a:t>
            </a:r>
          </a:p>
          <a:p>
            <a:pPr lvl="0"/>
            <a:r>
              <a:rPr lang="en-US" dirty="0"/>
              <a:t>Docker containers</a:t>
            </a:r>
          </a:p>
          <a:p>
            <a:pPr lvl="0"/>
            <a:r>
              <a:rPr lang="en-US" dirty="0"/>
              <a:t>Registry</a:t>
            </a:r>
          </a:p>
          <a:p>
            <a:pPr lvl="0"/>
            <a:r>
              <a:rPr lang="en-US" dirty="0"/>
              <a:t>Repositories</a:t>
            </a:r>
          </a:p>
          <a:p>
            <a:pPr lvl="0"/>
            <a:r>
              <a:rPr lang="en-US" dirty="0"/>
              <a:t>Docker Hub</a:t>
            </a:r>
          </a:p>
          <a:p>
            <a:pPr marL="174625" lvl="1" indent="0">
              <a:buNone/>
            </a:pPr>
            <a:endParaRPr lang="en-US" dirty="0"/>
          </a:p>
          <a:p>
            <a:pPr marL="174625" lvl="1" indent="0">
              <a:buNone/>
            </a:pP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26571" y="412750"/>
            <a:ext cx="8531225" cy="855663"/>
          </a:xfrm>
        </p:spPr>
        <p:txBody>
          <a:bodyPr>
            <a:normAutofit/>
          </a:bodyPr>
          <a:lstStyle/>
          <a:p>
            <a:r>
              <a:rPr lang="en-US" sz="2000" dirty="0" smtClean="0"/>
              <a:t>2.8: Deploying jar file in a Docker </a:t>
            </a:r>
            <a:r>
              <a:rPr lang="en-US" sz="2000" dirty="0"/>
              <a:t/>
            </a:r>
            <a:br>
              <a:rPr lang="en-US" sz="2000" dirty="0"/>
            </a:br>
            <a:r>
              <a:rPr lang="en-US" sz="2000" dirty="0" smtClean="0"/>
              <a:t>Demo</a:t>
            </a:r>
            <a:endParaRPr lang="en-US" sz="2000" dirty="0"/>
          </a:p>
        </p:txBody>
      </p:sp>
      <p:sp>
        <p:nvSpPr>
          <p:cNvPr id="281679" name="Rectangle 79"/>
          <p:cNvSpPr>
            <a:spLocks noGrp="1"/>
          </p:cNvSpPr>
          <p:nvPr>
            <p:ph idx="4294967295"/>
          </p:nvPr>
        </p:nvSpPr>
        <p:spPr>
          <a:xfrm>
            <a:off x="770313" y="1470800"/>
            <a:ext cx="6650038" cy="4643438"/>
          </a:xfrm>
        </p:spPr>
        <p:txBody>
          <a:bodyPr/>
          <a:lstStyle/>
          <a:p>
            <a:r>
              <a:rPr lang="en-US" dirty="0" smtClean="0">
                <a:solidFill>
                  <a:srgbClr val="000000"/>
                </a:solidFill>
                <a:latin typeface="Candara"/>
              </a:rPr>
              <a:t>Demo on:</a:t>
            </a:r>
          </a:p>
          <a:p>
            <a:pPr lvl="1"/>
            <a:r>
              <a:rPr lang="en-US" dirty="0" smtClean="0">
                <a:solidFill>
                  <a:srgbClr val="000000"/>
                </a:solidFill>
                <a:latin typeface="Candara"/>
                <a:cs typeface="Arial" pitchFamily="34" charset="0"/>
              </a:rPr>
              <a:t>Deploying Jar file into Docker and Push the image to Docker hub( Steps given in Note section)</a:t>
            </a:r>
            <a:endParaRPr lang="en-US" dirty="0">
              <a:solidFill>
                <a:srgbClr val="000000"/>
              </a:solidFill>
              <a:latin typeface="Candara"/>
              <a:cs typeface="Arial" pitchFamily="34" charset="0"/>
            </a:endParaRPr>
          </a:p>
        </p:txBody>
      </p:sp>
      <p:sp>
        <p:nvSpPr>
          <p:cNvPr id="4" name="Cloud 3"/>
          <p:cNvSpPr/>
          <p:nvPr/>
        </p:nvSpPr>
        <p:spPr>
          <a:xfrm>
            <a:off x="1269243" y="3186533"/>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7" name="Picture 6"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2225257" y="3792519"/>
            <a:ext cx="1870075" cy="1398905"/>
          </a:xfrm>
          <a:prstGeom prst="rect">
            <a:avLst/>
          </a:prstGeom>
          <a:noFill/>
          <a:ln>
            <a:noFill/>
          </a:ln>
        </p:spPr>
      </p:pic>
    </p:spTree>
    <p:extLst>
      <p:ext uri="{BB962C8B-B14F-4D97-AF65-F5344CB8AC3E}">
        <p14:creationId xmlns:p14="http://schemas.microsoft.com/office/powerpoint/2010/main" val="1423160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8204" y="347436"/>
            <a:ext cx="8531225" cy="855663"/>
          </a:xfrm>
        </p:spPr>
        <p:txBody>
          <a:bodyPr>
            <a:normAutofit/>
          </a:bodyPr>
          <a:lstStyle/>
          <a:p>
            <a:r>
              <a:rPr lang="en-US" sz="2000" dirty="0" smtClean="0"/>
              <a:t>Summary</a:t>
            </a:r>
            <a:endParaRPr lang="en-US" sz="2000" dirty="0"/>
          </a:p>
        </p:txBody>
      </p:sp>
      <p:sp>
        <p:nvSpPr>
          <p:cNvPr id="4" name="Content Placeholder 3"/>
          <p:cNvSpPr>
            <a:spLocks noGrp="1"/>
          </p:cNvSpPr>
          <p:nvPr>
            <p:ph idx="4294967295"/>
          </p:nvPr>
        </p:nvSpPr>
        <p:spPr>
          <a:xfrm>
            <a:off x="479181" y="1517197"/>
            <a:ext cx="6888163" cy="4643438"/>
          </a:xfrm>
        </p:spPr>
        <p:txBody>
          <a:bodyPr/>
          <a:lstStyle/>
          <a:p>
            <a:r>
              <a:rPr lang="en-US" dirty="0"/>
              <a:t>In this lesson, you have learnt</a:t>
            </a:r>
            <a:r>
              <a:rPr lang="en-US" dirty="0" smtClean="0"/>
              <a:t>:</a:t>
            </a:r>
          </a:p>
          <a:p>
            <a:endParaRPr lang="en-US" dirty="0"/>
          </a:p>
          <a:p>
            <a:pPr lvl="1"/>
            <a:r>
              <a:rPr lang="en-US" dirty="0"/>
              <a:t>Introduction to </a:t>
            </a:r>
            <a:r>
              <a:rPr lang="en-US" dirty="0" err="1" smtClean="0"/>
              <a:t>Docker</a:t>
            </a:r>
            <a:endParaRPr lang="en-US" dirty="0"/>
          </a:p>
          <a:p>
            <a:pPr lvl="1"/>
            <a:r>
              <a:rPr lang="en-US" dirty="0" smtClean="0"/>
              <a:t>How Docker provides Solution in SW or Application </a:t>
            </a:r>
            <a:r>
              <a:rPr lang="en-US" dirty="0" err="1" smtClean="0"/>
              <a:t>impl</a:t>
            </a:r>
            <a:endParaRPr lang="en-US" dirty="0"/>
          </a:p>
          <a:p>
            <a:pPr lvl="1"/>
            <a:r>
              <a:rPr lang="en-US" dirty="0" smtClean="0"/>
              <a:t>Limitation of </a:t>
            </a:r>
            <a:r>
              <a:rPr lang="en-US" dirty="0" smtClean="0"/>
              <a:t>VM</a:t>
            </a:r>
            <a:endParaRPr lang="en-US" dirty="0" smtClean="0"/>
          </a:p>
          <a:p>
            <a:pPr lvl="1"/>
            <a:r>
              <a:rPr lang="en-US" dirty="0" smtClean="0"/>
              <a:t>What is Containerization</a:t>
            </a:r>
            <a:endParaRPr lang="en-US" dirty="0"/>
          </a:p>
          <a:p>
            <a:pPr lvl="1"/>
            <a:r>
              <a:rPr lang="en-US" dirty="0"/>
              <a:t>The Differences </a:t>
            </a:r>
            <a:r>
              <a:rPr lang="en-US" dirty="0" smtClean="0"/>
              <a:t>between VM and Container</a:t>
            </a:r>
            <a:endParaRPr lang="en-US" dirty="0"/>
          </a:p>
          <a:p>
            <a:pPr lvl="1"/>
            <a:r>
              <a:rPr lang="en-US" dirty="0" smtClean="0"/>
              <a:t>Docker Architecture</a:t>
            </a:r>
            <a:endParaRPr lang="en-US" dirty="0"/>
          </a:p>
          <a:p>
            <a:pPr lvl="1"/>
            <a:r>
              <a:rPr lang="en-US" dirty="0" smtClean="0"/>
              <a:t>Docker community</a:t>
            </a:r>
            <a:endParaRPr lang="en-US" dirty="0"/>
          </a:p>
          <a:p>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12750"/>
            <a:ext cx="8531225" cy="855663"/>
          </a:xfrm>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4294967295"/>
          </p:nvPr>
        </p:nvSpPr>
        <p:spPr>
          <a:xfrm>
            <a:off x="957943" y="1328737"/>
            <a:ext cx="6888163" cy="4643438"/>
          </a:xfrm>
        </p:spPr>
        <p:txBody>
          <a:bodyPr/>
          <a:lstStyle/>
          <a:p>
            <a:r>
              <a:rPr lang="en-US" dirty="0"/>
              <a:t>Question </a:t>
            </a:r>
            <a:r>
              <a:rPr lang="en-US" dirty="0" smtClean="0"/>
              <a:t>1:   </a:t>
            </a:r>
            <a:r>
              <a:rPr lang="en-US" dirty="0"/>
              <a:t>_______ </a:t>
            </a:r>
            <a:r>
              <a:rPr lang="en-US" dirty="0" smtClean="0"/>
              <a:t>is </a:t>
            </a:r>
            <a:r>
              <a:rPr lang="en-US" dirty="0"/>
              <a:t>a part of the Docker , which creates and runs the Docker container Docker </a:t>
            </a:r>
            <a:r>
              <a:rPr lang="en-US" dirty="0" smtClean="0"/>
              <a:t>container is light weight then VM.</a:t>
            </a:r>
          </a:p>
          <a:p>
            <a:pPr marL="174625" lvl="1" indent="0">
              <a:buNone/>
            </a:pPr>
            <a:endParaRPr lang="en-US" sz="2400" dirty="0" smtClean="0"/>
          </a:p>
          <a:p>
            <a:pPr marL="174625" lvl="1" indent="0">
              <a:buNone/>
            </a:pPr>
            <a:r>
              <a:rPr lang="en-US" sz="1800" dirty="0" smtClean="0"/>
              <a:t>Question </a:t>
            </a:r>
            <a:r>
              <a:rPr lang="en-US" sz="1800" dirty="0" smtClean="0"/>
              <a:t>2 : _______________is </a:t>
            </a:r>
            <a:r>
              <a:rPr lang="en-US" sz="1800" dirty="0"/>
              <a:t>a live running instance of a Docker image </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pPr lvl="0"/>
            <a:r>
              <a:rPr lang="en-US" sz="2000" dirty="0" smtClean="0"/>
              <a:t>2.1: Docker Platform</a:t>
            </a:r>
            <a:br>
              <a:rPr lang="en-US" sz="2000" dirty="0" smtClean="0"/>
            </a:br>
            <a:r>
              <a:rPr lang="en-US" sz="2000" dirty="0" smtClean="0"/>
              <a:t>Docker Platform?</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A container platform is complete solution that allows organizations to solve multiple problems across a diverse set of requirements. </a:t>
            </a:r>
            <a:endParaRPr lang="en-US" dirty="0" smtClean="0"/>
          </a:p>
          <a:p>
            <a:pPr marL="0" indent="0">
              <a:buNone/>
            </a:pPr>
            <a:endParaRPr lang="en-US" dirty="0" smtClean="0"/>
          </a:p>
          <a:p>
            <a:r>
              <a:rPr lang="en-US" dirty="0"/>
              <a:t>it delivers sustainable benefits throughout your organization by providing all the pieces an enterprise operation requires </a:t>
            </a:r>
            <a:endParaRPr lang="en-US" dirty="0" smtClean="0"/>
          </a:p>
          <a:p>
            <a:pPr lvl="1"/>
            <a:r>
              <a:rPr lang="en-US" dirty="0" smtClean="0"/>
              <a:t>security</a:t>
            </a:r>
            <a:r>
              <a:rPr lang="en-US" dirty="0"/>
              <a:t>, </a:t>
            </a:r>
            <a:endParaRPr lang="en-US" dirty="0" smtClean="0"/>
          </a:p>
          <a:p>
            <a:pPr lvl="1"/>
            <a:r>
              <a:rPr lang="en-US" dirty="0" smtClean="0"/>
              <a:t>governance,</a:t>
            </a:r>
          </a:p>
          <a:p>
            <a:pPr lvl="1"/>
            <a:r>
              <a:rPr lang="en-US" dirty="0" smtClean="0"/>
              <a:t> </a:t>
            </a:r>
            <a:r>
              <a:rPr lang="en-US" dirty="0"/>
              <a:t>automation, </a:t>
            </a:r>
            <a:endParaRPr lang="en-US" dirty="0" smtClean="0"/>
          </a:p>
          <a:p>
            <a:pPr lvl="1"/>
            <a:r>
              <a:rPr lang="en-US" dirty="0" smtClean="0"/>
              <a:t>support </a:t>
            </a:r>
            <a:r>
              <a:rPr lang="en-US" dirty="0"/>
              <a:t>and certification over the entire application </a:t>
            </a:r>
            <a:r>
              <a:rPr lang="en-US" dirty="0" smtClean="0"/>
              <a:t>lifecycle.</a:t>
            </a:r>
          </a:p>
          <a:p>
            <a:pPr marL="174625" lvl="1" indent="0">
              <a:buNone/>
            </a:pPr>
            <a:r>
              <a:rPr lang="en-US" dirty="0" smtClean="0"/>
              <a:t>.</a:t>
            </a:r>
            <a:endParaRPr lang="en-US" dirty="0"/>
          </a:p>
        </p:txBody>
      </p:sp>
      <p:pic>
        <p:nvPicPr>
          <p:cNvPr id="10" name="Picture 9"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6973720" y="4739612"/>
            <a:ext cx="1870075" cy="1398905"/>
          </a:xfrm>
          <a:prstGeom prst="rect">
            <a:avLst/>
          </a:prstGeom>
          <a:noFill/>
          <a:ln>
            <a:noFill/>
          </a:ln>
        </p:spPr>
      </p:pic>
    </p:spTree>
    <p:extLst>
      <p:ext uri="{BB962C8B-B14F-4D97-AF65-F5344CB8AC3E}">
        <p14:creationId xmlns:p14="http://schemas.microsoft.com/office/powerpoint/2010/main" val="5696947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pPr lvl="0"/>
            <a:r>
              <a:rPr lang="en-US" sz="2000" dirty="0"/>
              <a:t>2.1: Docker Platform</a:t>
            </a:r>
            <a:r>
              <a:rPr lang="en-US" sz="2000" dirty="0" smtClean="0"/>
              <a:t/>
            </a:r>
            <a:br>
              <a:rPr lang="en-US" sz="2000" dirty="0" smtClean="0"/>
            </a:br>
            <a:r>
              <a:rPr lang="en-US" sz="2000" dirty="0" smtClean="0"/>
              <a:t>Docker Platform?</a:t>
            </a:r>
            <a:endParaRPr lang="en-US" sz="2000" dirty="0"/>
          </a:p>
        </p:txBody>
      </p:sp>
      <p:sp>
        <p:nvSpPr>
          <p:cNvPr id="2" name="Content Placeholder 1"/>
          <p:cNvSpPr>
            <a:spLocks noGrp="1"/>
          </p:cNvSpPr>
          <p:nvPr>
            <p:ph idx="4294967295"/>
          </p:nvPr>
        </p:nvSpPr>
        <p:spPr>
          <a:xfrm>
            <a:off x="298450" y="1495425"/>
            <a:ext cx="8845550" cy="4643438"/>
          </a:xfrm>
        </p:spPr>
        <p:txBody>
          <a:bodyPr>
            <a:normAutofit/>
          </a:bodyPr>
          <a:lstStyle/>
          <a:p>
            <a:r>
              <a:rPr lang="en-US" dirty="0" smtClean="0"/>
              <a:t>Docker </a:t>
            </a:r>
            <a:r>
              <a:rPr lang="en-US" dirty="0"/>
              <a:t>Enterprise Edition (EE) is an enterprise-ready container platform that enables IT leaders to choose how to cost-effectively build and manage their entire application portfolio at their own pace, without fear of architecture and infrastructure lock-in.</a:t>
            </a:r>
            <a:endParaRPr lang="en-US" dirty="0" smtClean="0"/>
          </a:p>
        </p:txBody>
      </p:sp>
      <p:pic>
        <p:nvPicPr>
          <p:cNvPr id="5" name="Picture 4" descr="infographic 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811" y="3205908"/>
            <a:ext cx="7888076" cy="3106757"/>
          </a:xfrm>
          <a:prstGeom prst="rect">
            <a:avLst/>
          </a:prstGeom>
          <a:noFill/>
          <a:ln>
            <a:noFill/>
          </a:ln>
        </p:spPr>
      </p:pic>
    </p:spTree>
    <p:extLst>
      <p:ext uri="{BB962C8B-B14F-4D97-AF65-F5344CB8AC3E}">
        <p14:creationId xmlns:p14="http://schemas.microsoft.com/office/powerpoint/2010/main" val="388373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34521"/>
            <a:ext cx="8531225" cy="855663"/>
          </a:xfrm>
        </p:spPr>
        <p:txBody>
          <a:bodyPr>
            <a:normAutofit/>
          </a:bodyPr>
          <a:lstStyle/>
          <a:p>
            <a:pPr lvl="0"/>
            <a:r>
              <a:rPr lang="en-US" sz="2000" dirty="0"/>
              <a:t>2.1: Docker Platform</a:t>
            </a:r>
            <a:r>
              <a:rPr lang="en-US" sz="2000" dirty="0" smtClean="0"/>
              <a:t/>
            </a:r>
            <a:br>
              <a:rPr lang="en-US" sz="2000" dirty="0" smtClean="0"/>
            </a:br>
            <a:r>
              <a:rPr lang="en-US" sz="2000" dirty="0" smtClean="0"/>
              <a:t>Docker Platform Use cases?</a:t>
            </a:r>
            <a:endParaRPr lang="en-US" sz="2000" dirty="0"/>
          </a:p>
        </p:txBody>
      </p:sp>
      <p:sp>
        <p:nvSpPr>
          <p:cNvPr id="2" name="Content Placeholder 1"/>
          <p:cNvSpPr>
            <a:spLocks noGrp="1"/>
          </p:cNvSpPr>
          <p:nvPr>
            <p:ph idx="4294967295"/>
          </p:nvPr>
        </p:nvSpPr>
        <p:spPr>
          <a:xfrm>
            <a:off x="298450" y="1495425"/>
            <a:ext cx="8845550" cy="4795838"/>
          </a:xfrm>
        </p:spPr>
        <p:txBody>
          <a:bodyPr/>
          <a:lstStyle/>
          <a:p>
            <a:r>
              <a:rPr lang="en-US" cap="all" dirty="0"/>
              <a:t>MODERNIZE TRADITIONAL APPS </a:t>
            </a:r>
            <a:r>
              <a:rPr lang="en-US" cap="all" dirty="0" smtClean="0"/>
              <a:t>:</a:t>
            </a:r>
          </a:p>
          <a:p>
            <a:pPr lvl="1"/>
            <a:r>
              <a:rPr lang="en-US" dirty="0">
                <a:solidFill>
                  <a:schemeClr val="tx1"/>
                </a:solidFill>
                <a:latin typeface="Arial" panose="020B0604020202020204" pitchFamily="34" charset="0"/>
                <a:cs typeface="Arial" pitchFamily="34" charset="0"/>
              </a:rPr>
              <a:t>Packaging existing apps into containers immediately improves security, reduce costs, and gain cloud </a:t>
            </a:r>
            <a:r>
              <a:rPr lang="en-US" dirty="0" smtClean="0">
                <a:solidFill>
                  <a:schemeClr val="tx1"/>
                </a:solidFill>
                <a:latin typeface="Arial" panose="020B0604020202020204" pitchFamily="34" charset="0"/>
                <a:cs typeface="Arial" pitchFamily="34" charset="0"/>
              </a:rPr>
              <a:t>portability</a:t>
            </a:r>
          </a:p>
          <a:p>
            <a:pPr marL="174625" lvl="1" indent="0">
              <a:buNone/>
            </a:pPr>
            <a:endParaRPr lang="en-US" cap="all" dirty="0"/>
          </a:p>
          <a:p>
            <a:r>
              <a:rPr lang="en-US" dirty="0" smtClean="0"/>
              <a:t>Hybrid Cloud :</a:t>
            </a:r>
          </a:p>
          <a:p>
            <a:pPr lvl="1"/>
            <a:r>
              <a:rPr lang="en-US" dirty="0"/>
              <a:t>Docker packages applications and their dependencies together into an isolated container </a:t>
            </a:r>
            <a:r>
              <a:rPr lang="en-US" dirty="0" smtClean="0"/>
              <a:t>can be run in </a:t>
            </a:r>
            <a:r>
              <a:rPr lang="en-US" dirty="0"/>
              <a:t>any </a:t>
            </a:r>
            <a:r>
              <a:rPr lang="en-US" dirty="0" smtClean="0"/>
              <a:t>infrastructure(</a:t>
            </a:r>
            <a:r>
              <a:rPr lang="en-US" dirty="0"/>
              <a:t>Cloud migration, multi-cloud or hybrid cloud </a:t>
            </a:r>
            <a:r>
              <a:rPr lang="en-US" dirty="0" smtClean="0"/>
              <a:t>infrastructure )</a:t>
            </a:r>
          </a:p>
          <a:p>
            <a:r>
              <a:rPr lang="en-US" cap="all" dirty="0"/>
              <a:t>CONTINUOUS INTEGRATION AND DEPLOYMENT [DEVOPS</a:t>
            </a:r>
            <a:r>
              <a:rPr lang="en-US" cap="all" dirty="0" smtClean="0"/>
              <a:t>] :</a:t>
            </a:r>
          </a:p>
          <a:p>
            <a:pPr lvl="1"/>
            <a:r>
              <a:rPr lang="en-US" dirty="0"/>
              <a:t>Docker enables a true separation of concerns to accelerate the adoption of DevOps processes.</a:t>
            </a:r>
            <a:endParaRPr lang="en-US" cap="all" dirty="0"/>
          </a:p>
          <a:p>
            <a:endParaRPr lang="en-US" cap="all" dirty="0"/>
          </a:p>
          <a:p>
            <a:r>
              <a:rPr lang="en-US" dirty="0" smtClean="0"/>
              <a:t>Microservices :</a:t>
            </a:r>
          </a:p>
          <a:p>
            <a:pPr lvl="1"/>
            <a:r>
              <a:rPr lang="en-US" dirty="0"/>
              <a:t>Docker containers are lightweight by design and ideal for enabling microservices application </a:t>
            </a:r>
            <a:r>
              <a:rPr lang="en-US" dirty="0" smtClean="0"/>
              <a:t>development</a:t>
            </a:r>
          </a:p>
        </p:txBody>
      </p:sp>
    </p:spTree>
    <p:extLst>
      <p:ext uri="{BB962C8B-B14F-4D97-AF65-F5344CB8AC3E}">
        <p14:creationId xmlns:p14="http://schemas.microsoft.com/office/powerpoint/2010/main" val="522926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55645" y="412750"/>
            <a:ext cx="8531225" cy="855663"/>
          </a:xfrm>
        </p:spPr>
        <p:txBody>
          <a:bodyPr>
            <a:normAutofit/>
          </a:bodyPr>
          <a:lstStyle/>
          <a:p>
            <a:pPr lvl="0"/>
            <a:r>
              <a:rPr lang="en-US" sz="2000" dirty="0" smtClean="0"/>
              <a:t>2.2: Docker Engine</a:t>
            </a:r>
            <a:r>
              <a:rPr lang="en-US" sz="2000" dirty="0"/>
              <a:t/>
            </a:r>
            <a:br>
              <a:rPr lang="en-US" sz="2000" dirty="0"/>
            </a:br>
            <a:r>
              <a:rPr lang="en-US" sz="2000" dirty="0"/>
              <a:t>Docker </a:t>
            </a:r>
            <a:r>
              <a:rPr lang="en-US" sz="2000" dirty="0" smtClean="0"/>
              <a:t>Engine?</a:t>
            </a:r>
            <a:endParaRPr lang="en-US" sz="2000" dirty="0"/>
          </a:p>
        </p:txBody>
      </p:sp>
      <p:sp>
        <p:nvSpPr>
          <p:cNvPr id="2" name="Content Placeholder 1"/>
          <p:cNvSpPr>
            <a:spLocks noGrp="1"/>
          </p:cNvSpPr>
          <p:nvPr>
            <p:ph idx="4294967295"/>
          </p:nvPr>
        </p:nvSpPr>
        <p:spPr>
          <a:xfrm>
            <a:off x="298450" y="1495425"/>
            <a:ext cx="8845550" cy="4643438"/>
          </a:xfrm>
        </p:spPr>
        <p:txBody>
          <a:bodyPr>
            <a:normAutofit/>
          </a:bodyPr>
          <a:lstStyle/>
          <a:p>
            <a:r>
              <a:rPr lang="en-US" dirty="0" smtClean="0"/>
              <a:t>Docker Engine is a program which enables container to be built , ship and run.</a:t>
            </a:r>
          </a:p>
          <a:p>
            <a:pPr marL="0" indent="0">
              <a:buNone/>
            </a:pPr>
            <a:endParaRPr lang="en-US" dirty="0" smtClean="0"/>
          </a:p>
          <a:p>
            <a:r>
              <a:rPr lang="en-US" dirty="0"/>
              <a:t>it </a:t>
            </a:r>
            <a:r>
              <a:rPr lang="en-US" dirty="0" smtClean="0"/>
              <a:t>user Linux Kernel namespaces</a:t>
            </a:r>
          </a:p>
          <a:p>
            <a:pPr marL="0" indent="0">
              <a:buNone/>
            </a:pPr>
            <a:r>
              <a:rPr lang="en-US" dirty="0"/>
              <a:t> </a:t>
            </a:r>
            <a:r>
              <a:rPr lang="en-US" dirty="0" smtClean="0"/>
              <a:t> and control groups .</a:t>
            </a:r>
          </a:p>
          <a:p>
            <a:pPr marL="0" indent="0">
              <a:buNone/>
            </a:pPr>
            <a:endParaRPr lang="en-US" dirty="0"/>
          </a:p>
          <a:p>
            <a:r>
              <a:rPr lang="en-US" dirty="0" smtClean="0"/>
              <a:t>Namespace gives us the isolated</a:t>
            </a:r>
          </a:p>
          <a:p>
            <a:pPr marL="0" indent="0">
              <a:buNone/>
            </a:pPr>
            <a:r>
              <a:rPr lang="en-US" dirty="0"/>
              <a:t> </a:t>
            </a:r>
            <a:r>
              <a:rPr lang="en-US" dirty="0" smtClean="0"/>
              <a:t> workspace .</a:t>
            </a:r>
          </a:p>
        </p:txBody>
      </p:sp>
      <p:pic>
        <p:nvPicPr>
          <p:cNvPr id="3" name="Picture 2"/>
          <p:cNvPicPr>
            <a:picLocks noChangeAspect="1"/>
          </p:cNvPicPr>
          <p:nvPr/>
        </p:nvPicPr>
        <p:blipFill>
          <a:blip r:embed="rId3"/>
          <a:stretch>
            <a:fillRect/>
          </a:stretch>
        </p:blipFill>
        <p:spPr>
          <a:xfrm>
            <a:off x="4721258" y="2185642"/>
            <a:ext cx="4422742" cy="3952875"/>
          </a:xfrm>
          <a:prstGeom prst="rect">
            <a:avLst/>
          </a:prstGeom>
        </p:spPr>
      </p:pic>
    </p:spTree>
    <p:extLst>
      <p:ext uri="{BB962C8B-B14F-4D97-AF65-F5344CB8AC3E}">
        <p14:creationId xmlns:p14="http://schemas.microsoft.com/office/powerpoint/2010/main" val="278543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82146" y="303893"/>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2.2: Docker Engine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Docker Engine?</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normAutofit/>
          </a:bodyPr>
          <a:lstStyle/>
          <a:p>
            <a:r>
              <a:rPr lang="en-US" dirty="0" smtClean="0">
                <a:latin typeface="Verdana" panose="020B0604030504040204" pitchFamily="34" charset="0"/>
                <a:ea typeface="Verdana" panose="020B0604030504040204" pitchFamily="34" charset="0"/>
                <a:cs typeface="Verdana" panose="020B0604030504040204" pitchFamily="34" charset="0"/>
              </a:rPr>
              <a:t>Docker Engine is a part of the Docker , which creates and runs the Docker container.</a:t>
            </a:r>
          </a:p>
          <a:p>
            <a:r>
              <a:rPr lang="en-US" dirty="0" smtClean="0">
                <a:latin typeface="Verdana" panose="020B0604030504040204" pitchFamily="34" charset="0"/>
                <a:ea typeface="Verdana" panose="020B0604030504040204" pitchFamily="34" charset="0"/>
                <a:cs typeface="Verdana" panose="020B0604030504040204" pitchFamily="34" charset="0"/>
              </a:rPr>
              <a:t>Docker container</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 is a live running </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 instance  of a </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Docker image </a:t>
            </a:r>
            <a:r>
              <a:rPr lang="en-US" dirty="0" smtClean="0"/>
              <a:t>.</a:t>
            </a:r>
          </a:p>
        </p:txBody>
      </p:sp>
      <p:pic>
        <p:nvPicPr>
          <p:cNvPr id="5" name="Picture 4" descr="Related image"/>
          <p:cNvPicPr/>
          <p:nvPr/>
        </p:nvPicPr>
        <p:blipFill>
          <a:blip r:embed="rId3">
            <a:extLst>
              <a:ext uri="{28A0092B-C50C-407E-A947-70E740481C1C}">
                <a14:useLocalDpi xmlns:a14="http://schemas.microsoft.com/office/drawing/2010/main" val="0"/>
              </a:ext>
            </a:extLst>
          </a:blip>
          <a:srcRect/>
          <a:stretch>
            <a:fillRect/>
          </a:stretch>
        </p:blipFill>
        <p:spPr bwMode="auto">
          <a:xfrm>
            <a:off x="3128211" y="1844841"/>
            <a:ext cx="5807242" cy="4293675"/>
          </a:xfrm>
          <a:prstGeom prst="rect">
            <a:avLst/>
          </a:prstGeom>
          <a:noFill/>
          <a:ln>
            <a:noFill/>
          </a:ln>
        </p:spPr>
      </p:pic>
    </p:spTree>
    <p:extLst>
      <p:ext uri="{BB962C8B-B14F-4D97-AF65-F5344CB8AC3E}">
        <p14:creationId xmlns:p14="http://schemas.microsoft.com/office/powerpoint/2010/main" val="2909030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90978"/>
            <a:ext cx="8531225" cy="855663"/>
          </a:xfrm>
        </p:spPr>
        <p:txBody>
          <a:bodyPr>
            <a:normAutofit/>
          </a:bodyPr>
          <a:lstStyle/>
          <a:p>
            <a:pPr lvl="0"/>
            <a:r>
              <a:rPr lang="en-US" sz="2000" dirty="0"/>
              <a:t>2.2: </a:t>
            </a:r>
            <a:r>
              <a:rPr lang="en-US" sz="2000" dirty="0" smtClean="0"/>
              <a:t>Docker Engine</a:t>
            </a:r>
            <a:br>
              <a:rPr lang="en-US" sz="2000" dirty="0" smtClean="0"/>
            </a:br>
            <a:r>
              <a:rPr lang="en-US" sz="2000" dirty="0" smtClean="0"/>
              <a:t>Docker Engine?</a:t>
            </a:r>
            <a:endParaRPr lang="en-US" sz="2000" dirty="0"/>
          </a:p>
        </p:txBody>
      </p:sp>
      <p:pic>
        <p:nvPicPr>
          <p:cNvPr id="4" name="Content Placeholder 3" descr="Docker Engine"/>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0" y="1465263"/>
            <a:ext cx="7791450" cy="4457700"/>
          </a:xfrm>
          <a:prstGeom prst="rect">
            <a:avLst/>
          </a:prstGeom>
          <a:noFill/>
          <a:ln>
            <a:noFill/>
          </a:ln>
        </p:spPr>
      </p:pic>
    </p:spTree>
    <p:extLst>
      <p:ext uri="{BB962C8B-B14F-4D97-AF65-F5344CB8AC3E}">
        <p14:creationId xmlns:p14="http://schemas.microsoft.com/office/powerpoint/2010/main" val="2558586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827314" y="517142"/>
            <a:ext cx="8531225" cy="855663"/>
          </a:xfrm>
        </p:spPr>
        <p:txBody>
          <a:bodyPr>
            <a:normAutofit/>
          </a:bodyPr>
          <a:lstStyle/>
          <a:p>
            <a:pPr lvl="0"/>
            <a:r>
              <a:rPr lang="en-US" sz="2000" dirty="0"/>
              <a:t>2.2: Docker Engine</a:t>
            </a:r>
            <a:r>
              <a:rPr lang="en-US" sz="2000" dirty="0" smtClean="0"/>
              <a:t/>
            </a:r>
            <a:br>
              <a:rPr lang="en-US" sz="2000" dirty="0" smtClean="0"/>
            </a:br>
            <a:r>
              <a:rPr lang="en-US" sz="2000" dirty="0" smtClean="0"/>
              <a:t>Docker Work flow</a:t>
            </a:r>
            <a:endParaRPr lang="en-US" sz="2000" dirty="0"/>
          </a:p>
        </p:txBody>
      </p:sp>
      <p:pic>
        <p:nvPicPr>
          <p:cNvPr id="3" name="Picture 2"/>
          <p:cNvPicPr>
            <a:picLocks noChangeAspect="1"/>
          </p:cNvPicPr>
          <p:nvPr/>
        </p:nvPicPr>
        <p:blipFill>
          <a:blip r:embed="rId3"/>
          <a:stretch>
            <a:fillRect/>
          </a:stretch>
        </p:blipFill>
        <p:spPr>
          <a:xfrm>
            <a:off x="0" y="1372805"/>
            <a:ext cx="9144000" cy="4909705"/>
          </a:xfrm>
          <a:prstGeom prst="rect">
            <a:avLst/>
          </a:prstGeom>
        </p:spPr>
      </p:pic>
    </p:spTree>
    <p:extLst>
      <p:ext uri="{BB962C8B-B14F-4D97-AF65-F5344CB8AC3E}">
        <p14:creationId xmlns:p14="http://schemas.microsoft.com/office/powerpoint/2010/main" val="17768336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Category xmlns="26bed2a0-a239-4228-bd8e-b46f54fc12da">Module Artifact</Category>
    <Material_x0020_Type xmlns="26bed2a0-a239-4228-bd8e-b46f54fc12da">Class book</Material_x0020_Type>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6ED5D9-0DF6-4022-8B5A-DB10A7EC8975}"/>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27731</TotalTime>
  <Words>1511</Words>
  <Application>Microsoft Office PowerPoint</Application>
  <PresentationFormat>On-screen Show (4:3)</PresentationFormat>
  <Paragraphs>245</Paragraphs>
  <Slides>22</Slides>
  <Notes>22</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22</vt:i4>
      </vt:variant>
    </vt:vector>
  </HeadingPairs>
  <TitlesOfParts>
    <vt:vector size="36" baseType="lpstr">
      <vt:lpstr>Arial</vt:lpstr>
      <vt:lpstr>Helvetica Light</vt:lpstr>
      <vt:lpstr>Calibri</vt:lpstr>
      <vt:lpstr>Georgia</vt:lpstr>
      <vt:lpstr>Wingdings</vt:lpstr>
      <vt:lpstr>Candara</vt:lpstr>
      <vt:lpstr>ＭＳ Ｐゴシック</vt:lpstr>
      <vt:lpstr>Verdana</vt:lpstr>
      <vt:lpstr>2_Corporate Presentation Template (4x3 - Normal)</vt:lpstr>
      <vt:lpstr>Capgemini 2017_Cover slides</vt:lpstr>
      <vt:lpstr>Section slides</vt:lpstr>
      <vt:lpstr>Content Layouts</vt:lpstr>
      <vt:lpstr>Content and Image Layouts</vt:lpstr>
      <vt:lpstr>think-cell Slide</vt:lpstr>
      <vt:lpstr>Docker Platform overview</vt:lpstr>
      <vt:lpstr>Lesson Objectives</vt:lpstr>
      <vt:lpstr>2.1: Docker Platform Docker Platform?</vt:lpstr>
      <vt:lpstr>2.1: Docker Platform Docker Platform?</vt:lpstr>
      <vt:lpstr>2.1: Docker Platform Docker Platform Use cases?</vt:lpstr>
      <vt:lpstr>2.2: Docker Engine Docker Engine?</vt:lpstr>
      <vt:lpstr>2.2: Docker Engine  Docker Engine?</vt:lpstr>
      <vt:lpstr>2.2: Docker Engine Docker Engine?</vt:lpstr>
      <vt:lpstr>2.2: Docker Engine Docker Work flow</vt:lpstr>
      <vt:lpstr>2.3: Docker Images Docker Images</vt:lpstr>
      <vt:lpstr>2.3: Docker Images Docker Images</vt:lpstr>
      <vt:lpstr>2.3: Docker Images Steps to Docker Images</vt:lpstr>
      <vt:lpstr>2.3: Docker Images DockerFile</vt:lpstr>
      <vt:lpstr>2.3: Docker Images Docker File - Commands</vt:lpstr>
      <vt:lpstr>2.4: Docker Container Docker Container</vt:lpstr>
      <vt:lpstr>2.4: Docker Container Namespace</vt:lpstr>
      <vt:lpstr>2.4: Docker Container Control groups</vt:lpstr>
      <vt:lpstr>2.4: Docker Container Union File systems and container format</vt:lpstr>
      <vt:lpstr>Docker HUB</vt:lpstr>
      <vt:lpstr>2.8: Deploying jar file in a Docker  Demo</vt:lpstr>
      <vt:lpstr>Summary</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Platform</dc:title>
  <dc:creator>iGATE</dc:creator>
  <cp:lastModifiedBy>shankar</cp:lastModifiedBy>
  <cp:revision>435</cp:revision>
  <dcterms:created xsi:type="dcterms:W3CDTF">2012-05-18T02:59:15Z</dcterms:created>
  <dcterms:modified xsi:type="dcterms:W3CDTF">2018-06-14T12:01:57Z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